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451" r:id="rId3"/>
    <p:sldId id="423" r:id="rId4"/>
    <p:sldId id="333" r:id="rId5"/>
    <p:sldId id="339" r:id="rId6"/>
    <p:sldId id="337" r:id="rId7"/>
    <p:sldId id="340" r:id="rId8"/>
    <p:sldId id="328" r:id="rId9"/>
    <p:sldId id="342" r:id="rId10"/>
    <p:sldId id="418" r:id="rId11"/>
    <p:sldId id="343" r:id="rId12"/>
    <p:sldId id="344" r:id="rId13"/>
    <p:sldId id="345" r:id="rId14"/>
    <p:sldId id="392" r:id="rId15"/>
    <p:sldId id="351" r:id="rId16"/>
    <p:sldId id="346" r:id="rId17"/>
    <p:sldId id="347" r:id="rId18"/>
    <p:sldId id="393" r:id="rId19"/>
    <p:sldId id="348" r:id="rId20"/>
    <p:sldId id="349" r:id="rId21"/>
    <p:sldId id="352" r:id="rId22"/>
    <p:sldId id="424" r:id="rId23"/>
    <p:sldId id="425" r:id="rId24"/>
    <p:sldId id="353" r:id="rId25"/>
    <p:sldId id="354" r:id="rId26"/>
    <p:sldId id="356" r:id="rId27"/>
    <p:sldId id="355" r:id="rId28"/>
    <p:sldId id="426" r:id="rId29"/>
    <p:sldId id="358" r:id="rId30"/>
    <p:sldId id="395" r:id="rId31"/>
    <p:sldId id="421" r:id="rId32"/>
    <p:sldId id="359" r:id="rId33"/>
    <p:sldId id="386" r:id="rId34"/>
    <p:sldId id="360" r:id="rId35"/>
    <p:sldId id="388" r:id="rId36"/>
    <p:sldId id="387" r:id="rId37"/>
    <p:sldId id="428" r:id="rId38"/>
    <p:sldId id="385" r:id="rId39"/>
    <p:sldId id="432" r:id="rId40"/>
    <p:sldId id="431" r:id="rId41"/>
    <p:sldId id="433" r:id="rId42"/>
    <p:sldId id="427" r:id="rId43"/>
    <p:sldId id="429" r:id="rId44"/>
    <p:sldId id="420" r:id="rId45"/>
    <p:sldId id="430" r:id="rId46"/>
    <p:sldId id="434" r:id="rId47"/>
    <p:sldId id="362" r:id="rId4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0033CC"/>
    <a:srgbClr val="959200"/>
    <a:srgbClr val="FF66CC"/>
    <a:srgbClr val="CDEAFF"/>
    <a:srgbClr val="ABD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113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427A7-1507-40F7-A550-C2741A763022}" type="datetimeFigureOut">
              <a:rPr lang="en-US" smtClean="0"/>
              <a:t>8/24/2014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DB65E9-13D9-4DF8-A524-CDFAD6DCF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654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1F7542-837E-48EB-ABAE-1F5D3D8F78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27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44DE3C-DF5F-4150-921B-41C7C9375F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1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0D5BAB-1BC8-46A9-AA51-D52EB9355F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23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4517C5-10E6-474D-8F22-334863612F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92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F9E3B9-DC54-459A-8FDE-B18FB30128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957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D212DD-74D7-4288-B381-09ED7D5361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823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5EE192-2409-456A-9A69-BA535C0870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07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1F18C4-75D2-4127-A23D-7057164148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260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08B590-CD38-4AAB-9E59-515FCC6D9B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729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7E51FF-B97A-453D-B4EE-65100F513F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092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3F23D1-3C90-45D1-91F5-B3A6AA6898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48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DDC8E5-200A-412A-9CC1-72348615DF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37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93027E-BDAE-4051-A189-B1294D3AB1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579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B816F5A5-ED8E-4F42-A416-2FDEC8EAF5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9812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Microsoft Project 2010 – </a:t>
            </a:r>
            <a:br>
              <a:rPr lang="en-US" altLang="en-US" dirty="0" smtClean="0"/>
            </a:br>
            <a:r>
              <a:rPr lang="en-US" altLang="en-US" dirty="0" smtClean="0"/>
              <a:t>Introduction, Part 2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581400"/>
            <a:ext cx="6400800" cy="2057400"/>
          </a:xfrm>
        </p:spPr>
        <p:txBody>
          <a:bodyPr/>
          <a:lstStyle/>
          <a:p>
            <a:pPr eaLnBrk="1" hangingPunct="1"/>
            <a:r>
              <a:rPr lang="en-US" altLang="en-US" smtClean="0"/>
              <a:t>Phil Pfeiffer</a:t>
            </a:r>
          </a:p>
          <a:p>
            <a:pPr eaLnBrk="1" hangingPunct="1"/>
            <a:r>
              <a:rPr lang="en-US" altLang="en-US" smtClean="0"/>
              <a:t>Fall, 2014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phil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31" y="1018799"/>
            <a:ext cx="8606199" cy="271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649387"/>
          </a:xfrm>
        </p:spPr>
        <p:txBody>
          <a:bodyPr/>
          <a:lstStyle/>
          <a:p>
            <a:r>
              <a:rPr lang="en-US" sz="3000" dirty="0" err="1"/>
              <a:t>Overallocation</a:t>
            </a:r>
            <a:r>
              <a:rPr lang="en-US" sz="3000" dirty="0"/>
              <a:t> Mgmt</a:t>
            </a:r>
            <a:r>
              <a:rPr lang="en-US" sz="3000" dirty="0" smtClean="0"/>
              <a:t>.:  Partial Allocations</a:t>
            </a:r>
            <a:endParaRPr lang="en-US" sz="3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96030" y="3970683"/>
            <a:ext cx="8229600" cy="243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i="1" kern="0" dirty="0" smtClean="0">
                <a:solidFill>
                  <a:srgbClr val="000000"/>
                </a:solidFill>
              </a:rPr>
              <a:t>The allocation strategy shown on the previous slide -- </a:t>
            </a:r>
            <a:r>
              <a:rPr lang="en-US" sz="2000" i="1" kern="0" dirty="0">
                <a:solidFill>
                  <a:srgbClr val="000000"/>
                </a:solidFill>
              </a:rPr>
              <a:t> </a:t>
            </a:r>
            <a:r>
              <a:rPr lang="en-US" sz="2000" i="1" kern="0" dirty="0" smtClean="0">
                <a:solidFill>
                  <a:srgbClr val="000000"/>
                </a:solidFill>
              </a:rPr>
              <a:t>60% time on task 1 and 40% time on task </a:t>
            </a:r>
            <a:r>
              <a:rPr lang="en-US" sz="2000" i="1" kern="0" dirty="0">
                <a:solidFill>
                  <a:srgbClr val="000000"/>
                </a:solidFill>
              </a:rPr>
              <a:t>2 --  </a:t>
            </a:r>
            <a:r>
              <a:rPr lang="en-US" sz="2000" i="1" kern="0" dirty="0" smtClean="0">
                <a:solidFill>
                  <a:srgbClr val="000000"/>
                </a:solidFill>
              </a:rPr>
              <a:t>also reduces the amount of time that person 1 works on sample task 1 on 7/14/14 to 4.8 hours.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i="1" kern="0" dirty="0" smtClean="0">
                <a:solidFill>
                  <a:srgbClr val="000000"/>
                </a:solidFill>
              </a:rPr>
              <a:t>Unfortunately, I know of no way of allocating</a:t>
            </a:r>
          </a:p>
          <a:p>
            <a:pPr>
              <a:spcBef>
                <a:spcPts val="0"/>
              </a:spcBef>
            </a:pPr>
            <a:r>
              <a:rPr lang="en-US" sz="2000" i="1" kern="0" dirty="0" smtClean="0">
                <a:solidFill>
                  <a:srgbClr val="000000"/>
                </a:solidFill>
              </a:rPr>
              <a:t>100% of person 1's time to task 1 on Monday and </a:t>
            </a:r>
          </a:p>
          <a:p>
            <a:pPr>
              <a:spcBef>
                <a:spcPts val="0"/>
              </a:spcBef>
            </a:pPr>
            <a:r>
              <a:rPr lang="en-US" sz="2000" i="1" kern="0" dirty="0" smtClean="0">
                <a:solidFill>
                  <a:srgbClr val="000000"/>
                </a:solidFill>
              </a:rPr>
              <a:t>60% of person 1's time to task 1 on Tuesday,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i="1" kern="0" dirty="0" smtClean="0">
                <a:solidFill>
                  <a:srgbClr val="000000"/>
                </a:solidFill>
              </a:rPr>
              <a:t>short of splitting task 1 into two subtasks.</a:t>
            </a:r>
          </a:p>
        </p:txBody>
      </p:sp>
      <p:sp>
        <p:nvSpPr>
          <p:cNvPr id="6" name="Rectangle 5"/>
          <p:cNvSpPr/>
          <p:nvPr/>
        </p:nvSpPr>
        <p:spPr>
          <a:xfrm>
            <a:off x="5893904" y="2176671"/>
            <a:ext cx="626166" cy="726260"/>
          </a:xfrm>
          <a:prstGeom prst="rect">
            <a:avLst/>
          </a:prstGeom>
          <a:noFill/>
          <a:ln w="635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607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21" b="30183"/>
          <a:stretch/>
        </p:blipFill>
        <p:spPr bwMode="auto">
          <a:xfrm>
            <a:off x="336783" y="1571783"/>
            <a:ext cx="7257550" cy="3239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3" y="274637"/>
            <a:ext cx="8530992" cy="649387"/>
          </a:xfrm>
        </p:spPr>
        <p:txBody>
          <a:bodyPr/>
          <a:lstStyle/>
          <a:p>
            <a:r>
              <a:rPr lang="en-US" sz="3000" dirty="0" err="1" smtClean="0"/>
              <a:t>Overallocation</a:t>
            </a:r>
            <a:r>
              <a:rPr lang="en-US" sz="3000" dirty="0" smtClean="0"/>
              <a:t> Mgmt.: Adding Resources, Take 1</a:t>
            </a:r>
            <a:endParaRPr lang="en-US" sz="3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59343" y="4945781"/>
            <a:ext cx="8229600" cy="1551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i="1" kern="0" dirty="0" smtClean="0">
                <a:solidFill>
                  <a:srgbClr val="000000"/>
                </a:solidFill>
              </a:rPr>
              <a:t>Increasing one resource's max percentage to 200% is equivalent to allocating two comparable resources to a project.</a:t>
            </a:r>
          </a:p>
          <a:p>
            <a:pPr marL="0" indent="0">
              <a:buNone/>
            </a:pPr>
            <a:r>
              <a:rPr lang="en-US" sz="2000" i="1" kern="0" dirty="0" smtClean="0">
                <a:solidFill>
                  <a:srgbClr val="000000"/>
                </a:solidFill>
              </a:rPr>
              <a:t>Often simpler than explicitly naming a second person when differentiation between individuals not a concern.</a:t>
            </a:r>
            <a:endParaRPr lang="en-US" sz="2000" i="1" kern="0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77289" y="3658257"/>
            <a:ext cx="962526" cy="558339"/>
          </a:xfrm>
          <a:prstGeom prst="rect">
            <a:avLst/>
          </a:prstGeom>
          <a:noFill/>
          <a:ln w="635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903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C:\Users\phil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46" y="1124443"/>
            <a:ext cx="8721074" cy="2747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46" y="274637"/>
            <a:ext cx="8721073" cy="649387"/>
          </a:xfrm>
        </p:spPr>
        <p:txBody>
          <a:bodyPr/>
          <a:lstStyle/>
          <a:p>
            <a:r>
              <a:rPr lang="en-US" sz="3000" dirty="0" err="1"/>
              <a:t>Overallocation</a:t>
            </a:r>
            <a:r>
              <a:rPr lang="en-US" sz="3000" dirty="0"/>
              <a:t> Mgmt</a:t>
            </a:r>
            <a:r>
              <a:rPr lang="en-US" sz="3000" dirty="0" smtClean="0"/>
              <a:t>.: Adding Resources, Take 1</a:t>
            </a:r>
            <a:endParaRPr lang="en-US" sz="3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59343" y="4253948"/>
            <a:ext cx="8229600" cy="1470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i="1" kern="0" dirty="0" smtClean="0">
                <a:solidFill>
                  <a:srgbClr val="000000"/>
                </a:solidFill>
              </a:rPr>
              <a:t>Updated Gantt Chart with person 1 allocated at 200% lacks warnings in </a:t>
            </a:r>
            <a:r>
              <a:rPr lang="en-US" sz="2000" b="1" i="1" kern="0" dirty="0" smtClean="0">
                <a:solidFill>
                  <a:srgbClr val="0033CC"/>
                </a:solidFill>
              </a:rPr>
              <a:t>information </a:t>
            </a:r>
            <a:r>
              <a:rPr lang="en-US" sz="2000" i="1" kern="0" dirty="0" smtClean="0">
                <a:solidFill>
                  <a:srgbClr val="000000"/>
                </a:solidFill>
              </a:rPr>
              <a:t>field and preserves the original 24 hours' worth of work.</a:t>
            </a:r>
          </a:p>
          <a:p>
            <a:pPr marL="0" indent="0">
              <a:buNone/>
            </a:pPr>
            <a:r>
              <a:rPr lang="en-US" sz="2000" i="1" kern="0" dirty="0" smtClean="0">
                <a:solidFill>
                  <a:srgbClr val="000000"/>
                </a:solidFill>
              </a:rPr>
              <a:t>The new schedule does, however, require more resources.</a:t>
            </a:r>
            <a:endParaRPr lang="en-US" sz="2000" i="1" kern="0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44007" y="2135154"/>
            <a:ext cx="539825" cy="853440"/>
          </a:xfrm>
          <a:prstGeom prst="rect">
            <a:avLst/>
          </a:prstGeom>
          <a:noFill/>
          <a:ln w="635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04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phil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16" y="1453100"/>
            <a:ext cx="8412167" cy="264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2" y="274637"/>
            <a:ext cx="8521467" cy="649387"/>
          </a:xfrm>
        </p:spPr>
        <p:txBody>
          <a:bodyPr/>
          <a:lstStyle/>
          <a:p>
            <a:r>
              <a:rPr lang="en-US" sz="3000" dirty="0" err="1"/>
              <a:t>Overallocation</a:t>
            </a:r>
            <a:r>
              <a:rPr lang="en-US" sz="3000" dirty="0"/>
              <a:t> Mgmt</a:t>
            </a:r>
            <a:r>
              <a:rPr lang="en-US" sz="3000" dirty="0" smtClean="0"/>
              <a:t>.: Adding Resources, Take 2</a:t>
            </a:r>
            <a:endParaRPr lang="en-US" sz="3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0783" y="4533727"/>
            <a:ext cx="8229600" cy="627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i="1" kern="0" dirty="0" smtClean="0">
                <a:solidFill>
                  <a:srgbClr val="000000"/>
                </a:solidFill>
              </a:rPr>
              <a:t>Explicitly adding a second person also resolves the </a:t>
            </a:r>
            <a:r>
              <a:rPr lang="en-US" sz="2000" i="1" kern="0" dirty="0" err="1" smtClean="0">
                <a:solidFill>
                  <a:srgbClr val="000000"/>
                </a:solidFill>
              </a:rPr>
              <a:t>overallocation</a:t>
            </a:r>
            <a:endParaRPr lang="en-US" sz="2000" i="1" kern="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19988" y="2537971"/>
            <a:ext cx="760395" cy="646493"/>
          </a:xfrm>
          <a:prstGeom prst="rect">
            <a:avLst/>
          </a:prstGeom>
          <a:noFill/>
          <a:ln w="381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111922" y="2537971"/>
            <a:ext cx="760395" cy="629613"/>
          </a:xfrm>
          <a:prstGeom prst="rect">
            <a:avLst/>
          </a:prstGeom>
          <a:noFill/>
          <a:ln w="381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75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phil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72" y="1181551"/>
            <a:ext cx="8809802" cy="327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2" y="274637"/>
            <a:ext cx="8648191" cy="649387"/>
          </a:xfrm>
        </p:spPr>
        <p:txBody>
          <a:bodyPr/>
          <a:lstStyle/>
          <a:p>
            <a:r>
              <a:rPr lang="en-US" sz="3000" dirty="0" err="1"/>
              <a:t>Overallocation</a:t>
            </a:r>
            <a:r>
              <a:rPr lang="en-US" sz="3000" dirty="0"/>
              <a:t> Mgmt</a:t>
            </a:r>
            <a:r>
              <a:rPr lang="en-US" sz="3000" dirty="0" smtClean="0"/>
              <a:t>.: Stepwise Levelling, Take 1</a:t>
            </a:r>
            <a:endParaRPr lang="en-US" sz="3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59343" y="4759287"/>
            <a:ext cx="8229600" cy="1691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FontTx/>
              <a:buNone/>
            </a:pPr>
            <a:r>
              <a:rPr lang="en-US" sz="2000" i="1" kern="0" dirty="0" smtClean="0">
                <a:solidFill>
                  <a:srgbClr val="000000"/>
                </a:solidFill>
              </a:rPr>
              <a:t>Right-clicking on task 2's warning field</a:t>
            </a:r>
            <a:r>
              <a:rPr lang="en-US" sz="2000" kern="0" dirty="0" smtClean="0">
                <a:solidFill>
                  <a:srgbClr val="000000"/>
                </a:solidFill>
              </a:rPr>
              <a:t> </a:t>
            </a:r>
            <a:r>
              <a:rPr lang="en-US" sz="2000" i="1" kern="0" dirty="0" smtClean="0">
                <a:solidFill>
                  <a:srgbClr val="000000"/>
                </a:solidFill>
              </a:rPr>
              <a:t>yields two options:</a:t>
            </a:r>
          </a:p>
          <a:p>
            <a:pPr marL="288925" indent="-288925">
              <a:lnSpc>
                <a:spcPct val="110000"/>
              </a:lnSpc>
              <a:spcBef>
                <a:spcPts val="0"/>
              </a:spcBef>
            </a:pPr>
            <a:r>
              <a:rPr lang="en-US" sz="2000" i="1" kern="0" dirty="0" smtClean="0">
                <a:solidFill>
                  <a:srgbClr val="000000"/>
                </a:solidFill>
              </a:rPr>
              <a:t>Reschedule task to resources' next available time</a:t>
            </a:r>
          </a:p>
          <a:p>
            <a:pPr marL="288925" indent="-288925">
              <a:lnSpc>
                <a:spcPct val="110000"/>
              </a:lnSpc>
              <a:spcBef>
                <a:spcPts val="0"/>
              </a:spcBef>
            </a:pPr>
            <a:r>
              <a:rPr lang="en-US" sz="2000" i="1" kern="0" dirty="0" smtClean="0">
                <a:solidFill>
                  <a:srgbClr val="000000"/>
                </a:solidFill>
              </a:rPr>
              <a:t>Fix task in Task Inspector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FontTx/>
              <a:buNone/>
            </a:pPr>
            <a:r>
              <a:rPr lang="en-US" sz="2000" b="1" i="1" kern="0" dirty="0" smtClean="0">
                <a:solidFill>
                  <a:srgbClr val="008000"/>
                </a:solidFill>
              </a:rPr>
              <a:t>Task </a:t>
            </a:r>
            <a:r>
              <a:rPr lang="en-US" sz="2000" b="1" i="1" kern="0" dirty="0">
                <a:solidFill>
                  <a:srgbClr val="008000"/>
                </a:solidFill>
              </a:rPr>
              <a:t>I</a:t>
            </a:r>
            <a:r>
              <a:rPr lang="en-US" sz="2000" b="1" i="1" kern="0" dirty="0" smtClean="0">
                <a:solidFill>
                  <a:srgbClr val="008000"/>
                </a:solidFill>
              </a:rPr>
              <a:t>nspector </a:t>
            </a:r>
            <a:r>
              <a:rPr lang="en-US" sz="2000" i="1" kern="0" dirty="0" smtClean="0">
                <a:solidFill>
                  <a:srgbClr val="000000"/>
                </a:solidFill>
              </a:rPr>
              <a:t>offers rescheduling task 2 as sole option</a:t>
            </a:r>
          </a:p>
          <a:p>
            <a:pPr marL="288925" indent="-288925"/>
            <a:endParaRPr lang="en-US" sz="1800" i="1" kern="0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5172" y="2090334"/>
            <a:ext cx="1518438" cy="2362251"/>
          </a:xfrm>
          <a:prstGeom prst="rect">
            <a:avLst/>
          </a:prstGeom>
          <a:noFill/>
          <a:ln w="635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440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phil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73" y="1148645"/>
            <a:ext cx="8845645" cy="371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3" y="274637"/>
            <a:ext cx="8569092" cy="649387"/>
          </a:xfrm>
        </p:spPr>
        <p:txBody>
          <a:bodyPr/>
          <a:lstStyle/>
          <a:p>
            <a:r>
              <a:rPr lang="en-US" sz="3000" dirty="0" err="1">
                <a:solidFill>
                  <a:srgbClr val="000000"/>
                </a:solidFill>
              </a:rPr>
              <a:t>Overallocation</a:t>
            </a:r>
            <a:r>
              <a:rPr lang="en-US" sz="3000" dirty="0">
                <a:solidFill>
                  <a:srgbClr val="000000"/>
                </a:solidFill>
              </a:rPr>
              <a:t> Mgmt.: Stepwise Levelling, Take 1</a:t>
            </a:r>
            <a:endParaRPr lang="en-US" sz="3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59343" y="5103796"/>
            <a:ext cx="8229600" cy="112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2000" i="1" kern="0" dirty="0" smtClean="0"/>
              <a:t>Rescheduling task 2 does indeed fix the problem.</a:t>
            </a:r>
          </a:p>
          <a:p>
            <a:pPr>
              <a:spcBef>
                <a:spcPts val="0"/>
              </a:spcBef>
            </a:pPr>
            <a:r>
              <a:rPr lang="en-US" sz="2000" i="1" kern="0" dirty="0" smtClean="0"/>
              <a:t>Project moves task 2 to next available date</a:t>
            </a:r>
          </a:p>
          <a:p>
            <a:pPr>
              <a:spcBef>
                <a:spcPts val="0"/>
              </a:spcBef>
            </a:pPr>
            <a:r>
              <a:rPr lang="en-US" sz="2000" i="1" kern="0" dirty="0" smtClean="0"/>
              <a:t>Action eliminates </a:t>
            </a:r>
            <a:r>
              <a:rPr lang="en-US" sz="2000" i="1" kern="0" dirty="0" err="1" smtClean="0"/>
              <a:t>overallocation</a:t>
            </a:r>
            <a:r>
              <a:rPr lang="en-US" sz="2000" i="1" kern="0" dirty="0" smtClean="0"/>
              <a:t> while preserving the FF.</a:t>
            </a:r>
          </a:p>
        </p:txBody>
      </p:sp>
      <p:sp>
        <p:nvSpPr>
          <p:cNvPr id="8" name="Rectangle 7"/>
          <p:cNvSpPr/>
          <p:nvPr/>
        </p:nvSpPr>
        <p:spPr>
          <a:xfrm>
            <a:off x="6630202" y="2365883"/>
            <a:ext cx="2381116" cy="639256"/>
          </a:xfrm>
          <a:prstGeom prst="rect">
            <a:avLst/>
          </a:prstGeom>
          <a:noFill/>
          <a:ln w="635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52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phil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36" y="1141318"/>
            <a:ext cx="8698548" cy="332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2" y="274637"/>
            <a:ext cx="8579101" cy="649387"/>
          </a:xfrm>
        </p:spPr>
        <p:txBody>
          <a:bodyPr/>
          <a:lstStyle/>
          <a:p>
            <a:r>
              <a:rPr lang="en-US" sz="3000" dirty="0" err="1">
                <a:solidFill>
                  <a:srgbClr val="000000"/>
                </a:solidFill>
              </a:rPr>
              <a:t>Overallocation</a:t>
            </a:r>
            <a:r>
              <a:rPr lang="en-US" sz="3000" dirty="0">
                <a:solidFill>
                  <a:srgbClr val="000000"/>
                </a:solidFill>
              </a:rPr>
              <a:t> Mgmt.: Stepwise Levelling, Take </a:t>
            </a:r>
            <a:r>
              <a:rPr lang="en-US" sz="3000" dirty="0" smtClean="0">
                <a:solidFill>
                  <a:srgbClr val="000000"/>
                </a:solidFill>
              </a:rPr>
              <a:t>2</a:t>
            </a:r>
            <a:endParaRPr lang="en-US" sz="3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59343" y="4720403"/>
            <a:ext cx="8229600" cy="1252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i="1" kern="0" dirty="0" smtClean="0">
                <a:solidFill>
                  <a:srgbClr val="000000"/>
                </a:solidFill>
              </a:rPr>
              <a:t>Trying to work through the </a:t>
            </a:r>
            <a:r>
              <a:rPr lang="en-US" sz="2000" i="1" kern="0" dirty="0" err="1" smtClean="0">
                <a:solidFill>
                  <a:srgbClr val="000000"/>
                </a:solidFill>
              </a:rPr>
              <a:t>overallocation</a:t>
            </a:r>
            <a:r>
              <a:rPr lang="en-US" sz="2000" i="1" kern="0" dirty="0" smtClean="0">
                <a:solidFill>
                  <a:srgbClr val="000000"/>
                </a:solidFill>
              </a:rPr>
              <a:t> by focusing on task 1, for this schedule, is less successful.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i="1" kern="0" dirty="0" smtClean="0">
                <a:solidFill>
                  <a:srgbClr val="000000"/>
                </a:solidFill>
              </a:rPr>
              <a:t>Once again, </a:t>
            </a:r>
            <a:r>
              <a:rPr lang="en-US" sz="2000" b="1" i="1" kern="0" dirty="0" smtClean="0">
                <a:solidFill>
                  <a:srgbClr val="008000"/>
                </a:solidFill>
              </a:rPr>
              <a:t>Task Inspector</a:t>
            </a:r>
            <a:r>
              <a:rPr lang="en-US" sz="2000" i="1" kern="0" dirty="0" smtClean="0">
                <a:solidFill>
                  <a:srgbClr val="000000"/>
                </a:solidFill>
              </a:rPr>
              <a:t> offers rescheduling as sole option</a:t>
            </a:r>
          </a:p>
          <a:p>
            <a:pPr marL="288925" indent="-288925"/>
            <a:endParaRPr lang="en-US" sz="1800" i="1" kern="0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7336" y="2017642"/>
            <a:ext cx="1681038" cy="2452059"/>
          </a:xfrm>
          <a:prstGeom prst="rect">
            <a:avLst/>
          </a:prstGeom>
          <a:noFill/>
          <a:ln w="635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687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phil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46" y="1302528"/>
            <a:ext cx="8828046" cy="314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3" y="274637"/>
            <a:ext cx="8530992" cy="649387"/>
          </a:xfrm>
        </p:spPr>
        <p:txBody>
          <a:bodyPr/>
          <a:lstStyle/>
          <a:p>
            <a:r>
              <a:rPr lang="en-US" sz="3000" dirty="0" err="1">
                <a:solidFill>
                  <a:srgbClr val="000000"/>
                </a:solidFill>
              </a:rPr>
              <a:t>Overallocation</a:t>
            </a:r>
            <a:r>
              <a:rPr lang="en-US" sz="3000" dirty="0">
                <a:solidFill>
                  <a:srgbClr val="000000"/>
                </a:solidFill>
              </a:rPr>
              <a:t> Mgmt.: Stepwise Levelling, Take 2</a:t>
            </a:r>
            <a:endParaRPr lang="en-US" sz="3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40632" y="4760844"/>
            <a:ext cx="8528795" cy="185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i="1" kern="0" dirty="0" smtClean="0">
                <a:solidFill>
                  <a:srgbClr val="000000"/>
                </a:solidFill>
              </a:rPr>
              <a:t>Rescheduling task 1, however, breaks the FF dependency.</a:t>
            </a:r>
          </a:p>
          <a:p>
            <a:pPr marL="288925" indent="-288925">
              <a:spcBef>
                <a:spcPts val="0"/>
              </a:spcBef>
            </a:pPr>
            <a:r>
              <a:rPr lang="en-US" sz="2000" b="1" i="1" kern="0" dirty="0" smtClean="0">
                <a:solidFill>
                  <a:srgbClr val="008000"/>
                </a:solidFill>
              </a:rPr>
              <a:t>Task inspector</a:t>
            </a:r>
            <a:r>
              <a:rPr lang="en-US" sz="2000" i="1" kern="0" dirty="0" smtClean="0">
                <a:solidFill>
                  <a:srgbClr val="000000"/>
                </a:solidFill>
              </a:rPr>
              <a:t> throws up its hands, suggests switch to auto scheduling </a:t>
            </a:r>
          </a:p>
          <a:p>
            <a:pPr marL="288925" indent="-288925">
              <a:spcBef>
                <a:spcPts val="0"/>
              </a:spcBef>
            </a:pPr>
            <a:r>
              <a:rPr lang="en-US" sz="2000" i="1" kern="0" dirty="0" smtClean="0">
                <a:solidFill>
                  <a:srgbClr val="000000"/>
                </a:solidFill>
              </a:rPr>
              <a:t>Closer inspection of Gantt chart shows that task 2's task bar turned squirrelly</a:t>
            </a:r>
          </a:p>
        </p:txBody>
      </p:sp>
      <p:sp>
        <p:nvSpPr>
          <p:cNvPr id="9" name="Rectangle 8"/>
          <p:cNvSpPr/>
          <p:nvPr/>
        </p:nvSpPr>
        <p:spPr>
          <a:xfrm>
            <a:off x="137446" y="2107096"/>
            <a:ext cx="1614352" cy="2425147"/>
          </a:xfrm>
          <a:prstGeom prst="rect">
            <a:avLst/>
          </a:prstGeom>
          <a:noFill/>
          <a:ln w="635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07820" y="2471240"/>
            <a:ext cx="903727" cy="32726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215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C:\Users\phil\Desktop\Captu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76" t="24332" r="663" b="34043"/>
          <a:stretch/>
        </p:blipFill>
        <p:spPr bwMode="auto">
          <a:xfrm>
            <a:off x="523803" y="1625064"/>
            <a:ext cx="5888285" cy="315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3" y="274637"/>
            <a:ext cx="8550042" cy="649387"/>
          </a:xfrm>
        </p:spPr>
        <p:txBody>
          <a:bodyPr/>
          <a:lstStyle/>
          <a:p>
            <a:r>
              <a:rPr lang="en-US" sz="3000" dirty="0" err="1">
                <a:solidFill>
                  <a:srgbClr val="000000"/>
                </a:solidFill>
              </a:rPr>
              <a:t>Overallocation</a:t>
            </a:r>
            <a:r>
              <a:rPr lang="en-US" sz="3000" dirty="0">
                <a:solidFill>
                  <a:srgbClr val="000000"/>
                </a:solidFill>
              </a:rPr>
              <a:t> Mgmt.: Stepwise Levelling, Take 2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9906"/>
            <a:ext cx="8229600" cy="510138"/>
          </a:xfrm>
        </p:spPr>
        <p:txBody>
          <a:bodyPr/>
          <a:lstStyle/>
          <a:p>
            <a:pPr marL="173038" lvl="0" indent="-173038"/>
            <a:r>
              <a:rPr lang="en-US" sz="2000" dirty="0" smtClean="0">
                <a:solidFill>
                  <a:srgbClr val="000000"/>
                </a:solidFill>
              </a:rPr>
              <a:t>Gantt Chart View - 2 </a:t>
            </a:r>
            <a:r>
              <a:rPr lang="en-US" sz="2000" dirty="0">
                <a:solidFill>
                  <a:srgbClr val="000000"/>
                </a:solidFill>
              </a:rPr>
              <a:t>linked tasks, </a:t>
            </a:r>
            <a:r>
              <a:rPr lang="en-US" sz="2000" dirty="0" smtClean="0">
                <a:solidFill>
                  <a:srgbClr val="000000"/>
                </a:solidFill>
              </a:rPr>
              <a:t>per-task resource leveling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59343" y="4966636"/>
            <a:ext cx="8229600" cy="1645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i="1" kern="0" dirty="0" smtClean="0">
                <a:solidFill>
                  <a:srgbClr val="000000"/>
                </a:solidFill>
              </a:rPr>
              <a:t>A closer look at the Gantt Chart after the initial rescheduling of task 1</a:t>
            </a:r>
          </a:p>
        </p:txBody>
      </p:sp>
      <p:sp>
        <p:nvSpPr>
          <p:cNvPr id="8" name="Rectangle 7"/>
          <p:cNvSpPr/>
          <p:nvPr/>
        </p:nvSpPr>
        <p:spPr>
          <a:xfrm>
            <a:off x="1998132" y="3439753"/>
            <a:ext cx="1885246" cy="32726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56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phil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3" y="1671479"/>
            <a:ext cx="8782447" cy="312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3" y="274637"/>
            <a:ext cx="8451082" cy="649387"/>
          </a:xfrm>
        </p:spPr>
        <p:txBody>
          <a:bodyPr/>
          <a:lstStyle/>
          <a:p>
            <a:r>
              <a:rPr lang="en-US" sz="2900" dirty="0" err="1">
                <a:solidFill>
                  <a:srgbClr val="000000"/>
                </a:solidFill>
              </a:rPr>
              <a:t>Overallocation</a:t>
            </a:r>
            <a:r>
              <a:rPr lang="en-US" sz="2900" dirty="0">
                <a:solidFill>
                  <a:srgbClr val="000000"/>
                </a:solidFill>
              </a:rPr>
              <a:t> Mgmt.: Stepwise Levelling, Take 2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9906"/>
            <a:ext cx="8229600" cy="510138"/>
          </a:xfrm>
        </p:spPr>
        <p:txBody>
          <a:bodyPr/>
          <a:lstStyle/>
          <a:p>
            <a:pPr marL="173038" lvl="0" indent="-173038"/>
            <a:r>
              <a:rPr lang="en-US" sz="2000" dirty="0" smtClean="0">
                <a:solidFill>
                  <a:srgbClr val="000000"/>
                </a:solidFill>
              </a:rPr>
              <a:t>Gantt Chart View - 2 </a:t>
            </a:r>
            <a:r>
              <a:rPr lang="en-US" sz="2000" dirty="0">
                <a:solidFill>
                  <a:srgbClr val="000000"/>
                </a:solidFill>
              </a:rPr>
              <a:t>linked tasks, </a:t>
            </a:r>
            <a:r>
              <a:rPr lang="en-US" sz="2000" dirty="0" smtClean="0">
                <a:solidFill>
                  <a:srgbClr val="000000"/>
                </a:solidFill>
              </a:rPr>
              <a:t>per-task resource leveling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59343" y="4964189"/>
            <a:ext cx="8586448" cy="149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900" i="1" kern="0" dirty="0" smtClean="0">
                <a:solidFill>
                  <a:srgbClr val="000000"/>
                </a:solidFill>
              </a:rPr>
              <a:t>Clicking task 2's task bar yields a clearer analysis from </a:t>
            </a:r>
            <a:r>
              <a:rPr lang="en-US" sz="1900" b="1" i="1" kern="0" dirty="0" smtClean="0">
                <a:solidFill>
                  <a:srgbClr val="008000"/>
                </a:solidFill>
              </a:rPr>
              <a:t>Task Inspector</a:t>
            </a:r>
          </a:p>
          <a:p>
            <a:pPr>
              <a:spcBef>
                <a:spcPts val="0"/>
              </a:spcBef>
            </a:pPr>
            <a:r>
              <a:rPr lang="en-US" sz="1900" i="1" kern="0" dirty="0" smtClean="0">
                <a:solidFill>
                  <a:srgbClr val="000000"/>
                </a:solidFill>
              </a:rPr>
              <a:t>The warning correctly identifies a broken FF dependency as problem</a:t>
            </a:r>
          </a:p>
          <a:p>
            <a:pPr>
              <a:spcBef>
                <a:spcPts val="0"/>
              </a:spcBef>
            </a:pPr>
            <a:r>
              <a:rPr lang="en-US" sz="1900" i="1" kern="0" dirty="0" smtClean="0">
                <a:solidFill>
                  <a:srgbClr val="000000"/>
                </a:solidFill>
              </a:rPr>
              <a:t>Inspector now suggests either fixing dependency by either</a:t>
            </a:r>
          </a:p>
          <a:p>
            <a:pPr marL="581025">
              <a:spcBef>
                <a:spcPts val="0"/>
              </a:spcBef>
            </a:pPr>
            <a:r>
              <a:rPr lang="en-US" sz="1900" i="1" kern="0" dirty="0" smtClean="0">
                <a:solidFill>
                  <a:srgbClr val="000000"/>
                </a:solidFill>
              </a:rPr>
              <a:t>delaying task 2 by 2 days or</a:t>
            </a:r>
          </a:p>
          <a:p>
            <a:pPr marL="581025">
              <a:spcBef>
                <a:spcPts val="0"/>
              </a:spcBef>
            </a:pPr>
            <a:r>
              <a:rPr lang="en-US" sz="1900" i="1" kern="0" dirty="0" smtClean="0">
                <a:solidFill>
                  <a:srgbClr val="000000"/>
                </a:solidFill>
              </a:rPr>
              <a:t>switching to auto scheduling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163513" y="2412693"/>
            <a:ext cx="1441767" cy="2382827"/>
          </a:xfrm>
          <a:prstGeom prst="rect">
            <a:avLst/>
          </a:prstGeom>
          <a:noFill/>
          <a:ln w="63500">
            <a:solidFill>
              <a:srgbClr val="959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0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3112"/>
          </a:xfrm>
        </p:spPr>
        <p:txBody>
          <a:bodyPr/>
          <a:lstStyle/>
          <a:p>
            <a:r>
              <a:rPr lang="en-US" sz="3600" dirty="0" smtClean="0"/>
              <a:t>This Presentation's Structure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8125" y="1057276"/>
            <a:ext cx="4381500" cy="5286374"/>
          </a:xfrm>
        </p:spPr>
        <p:txBody>
          <a:bodyPr/>
          <a:lstStyle/>
          <a:p>
            <a:pPr marL="228600" indent="-228600">
              <a:spcBef>
                <a:spcPts val="0"/>
              </a:spcBef>
            </a:pPr>
            <a:r>
              <a:rPr lang="en-US" sz="2000" dirty="0" smtClean="0"/>
              <a:t>Part 1</a:t>
            </a:r>
          </a:p>
          <a:p>
            <a:pPr marL="457200" lvl="1" indent="-228600">
              <a:spcBef>
                <a:spcPts val="0"/>
              </a:spcBef>
            </a:pPr>
            <a:r>
              <a:rPr lang="en-US" sz="2000" dirty="0" smtClean="0"/>
              <a:t>Common features &amp; their uses</a:t>
            </a:r>
          </a:p>
          <a:p>
            <a:pPr marL="685800" lvl="2">
              <a:spcBef>
                <a:spcPts val="0"/>
              </a:spcBef>
            </a:pPr>
            <a:r>
              <a:rPr lang="en-US" dirty="0" smtClean="0"/>
              <a:t>Gantt Chart View</a:t>
            </a:r>
          </a:p>
          <a:p>
            <a:pPr marL="685800" lvl="2">
              <a:spcBef>
                <a:spcPts val="0"/>
              </a:spcBef>
            </a:pPr>
            <a:r>
              <a:rPr lang="en-US" dirty="0" smtClean="0"/>
              <a:t>Tasks</a:t>
            </a:r>
          </a:p>
          <a:p>
            <a:pPr marL="685800" lvl="2">
              <a:spcBef>
                <a:spcPts val="0"/>
              </a:spcBef>
            </a:pPr>
            <a:r>
              <a:rPr lang="en-US" dirty="0"/>
              <a:t>Scheduling Modes: 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Manual Mode</a:t>
            </a:r>
          </a:p>
          <a:p>
            <a:pPr marL="685800" lvl="2">
              <a:spcBef>
                <a:spcPts val="0"/>
              </a:spcBef>
            </a:pPr>
            <a:r>
              <a:rPr lang="en-US" dirty="0" smtClean="0"/>
              <a:t>Inter-Task Dependencies </a:t>
            </a:r>
          </a:p>
          <a:p>
            <a:pPr marL="685800" lvl="2">
              <a:spcBef>
                <a:spcPts val="0"/>
              </a:spcBef>
            </a:pPr>
            <a:r>
              <a:rPr lang="en-US" dirty="0" smtClean="0"/>
              <a:t>Resources</a:t>
            </a:r>
          </a:p>
          <a:p>
            <a:pPr marL="685800" lvl="2">
              <a:spcBef>
                <a:spcPts val="0"/>
              </a:spcBef>
            </a:pPr>
            <a:r>
              <a:rPr lang="en-US" dirty="0" smtClean="0"/>
              <a:t>Other operations on tasks</a:t>
            </a:r>
          </a:p>
          <a:p>
            <a:pPr marL="228600" indent="-228600">
              <a:spcBef>
                <a:spcPts val="0"/>
              </a:spcBef>
            </a:pPr>
            <a:r>
              <a:rPr lang="en-US" sz="2000" b="1" dirty="0" smtClean="0">
                <a:solidFill>
                  <a:srgbClr val="002060"/>
                </a:solidFill>
              </a:rPr>
              <a:t>Part 2</a:t>
            </a:r>
          </a:p>
          <a:p>
            <a:pPr marL="457200" lvl="1" indent="-228600">
              <a:spcBef>
                <a:spcPts val="0"/>
              </a:spcBef>
            </a:pPr>
            <a:r>
              <a:rPr lang="en-US" sz="2000" b="1" dirty="0">
                <a:solidFill>
                  <a:srgbClr val="002060"/>
                </a:solidFill>
              </a:rPr>
              <a:t>Common </a:t>
            </a:r>
            <a:r>
              <a:rPr lang="en-US" sz="2000" b="1" dirty="0" smtClean="0">
                <a:solidFill>
                  <a:srgbClr val="002060"/>
                </a:solidFill>
              </a:rPr>
              <a:t>features, uses (cont.)</a:t>
            </a:r>
          </a:p>
          <a:p>
            <a:pPr marL="685800" lvl="2">
              <a:spcBef>
                <a:spcPts val="0"/>
              </a:spcBef>
            </a:pPr>
            <a:r>
              <a:rPr lang="en-US" b="1" dirty="0" err="1" smtClean="0">
                <a:solidFill>
                  <a:srgbClr val="002060"/>
                </a:solidFill>
              </a:rPr>
              <a:t>Overallocation</a:t>
            </a:r>
            <a:endParaRPr lang="en-US" b="1" dirty="0" smtClean="0">
              <a:solidFill>
                <a:srgbClr val="002060"/>
              </a:solidFill>
            </a:endParaRPr>
          </a:p>
          <a:p>
            <a:pPr marL="685800" lvl="2">
              <a:spcBef>
                <a:spcPts val="0"/>
              </a:spcBef>
            </a:pPr>
            <a:r>
              <a:rPr lang="en-US" b="1" dirty="0" smtClean="0">
                <a:solidFill>
                  <a:srgbClr val="002060"/>
                </a:solidFill>
              </a:rPr>
              <a:t>Duration, Units, Work</a:t>
            </a:r>
          </a:p>
          <a:p>
            <a:pPr marL="685800" lvl="2">
              <a:spcBef>
                <a:spcPts val="0"/>
              </a:spcBef>
            </a:pPr>
            <a:r>
              <a:rPr lang="en-US" b="1" dirty="0" smtClean="0">
                <a:solidFill>
                  <a:srgbClr val="002060"/>
                </a:solidFill>
              </a:rPr>
              <a:t>Scheduling Modes:</a:t>
            </a:r>
            <a:br>
              <a:rPr lang="en-US" b="1" dirty="0" smtClean="0">
                <a:solidFill>
                  <a:srgbClr val="002060"/>
                </a:solidFill>
              </a:rPr>
            </a:br>
            <a:r>
              <a:rPr lang="en-US" b="1" dirty="0" smtClean="0">
                <a:solidFill>
                  <a:srgbClr val="002060"/>
                </a:solidFill>
              </a:rPr>
              <a:t>Auto Scheduling</a:t>
            </a:r>
          </a:p>
          <a:p>
            <a:pPr marL="685800" lvl="2">
              <a:spcBef>
                <a:spcPts val="0"/>
              </a:spcBef>
            </a:pPr>
            <a:r>
              <a:rPr lang="en-US" b="1" dirty="0" smtClean="0">
                <a:solidFill>
                  <a:srgbClr val="002060"/>
                </a:solidFill>
              </a:rPr>
              <a:t>Scheduling Modes: Recommendations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675" y="1076325"/>
            <a:ext cx="4305300" cy="5049839"/>
          </a:xfrm>
        </p:spPr>
        <p:txBody>
          <a:bodyPr/>
          <a:lstStyle/>
          <a:p>
            <a:pPr marL="228600" indent="-228600">
              <a:spcBef>
                <a:spcPts val="0"/>
              </a:spcBef>
            </a:pPr>
            <a:r>
              <a:rPr lang="en-US" sz="2000" dirty="0"/>
              <a:t>Part </a:t>
            </a:r>
            <a:r>
              <a:rPr lang="en-US" sz="2000" dirty="0" smtClean="0"/>
              <a:t>3</a:t>
            </a:r>
            <a:endParaRPr lang="en-US" sz="2000" dirty="0"/>
          </a:p>
          <a:p>
            <a:pPr marL="514350" lvl="1">
              <a:spcBef>
                <a:spcPts val="0"/>
              </a:spcBef>
            </a:pPr>
            <a:r>
              <a:rPr lang="en-US" sz="2000" dirty="0"/>
              <a:t>Common </a:t>
            </a:r>
            <a:r>
              <a:rPr lang="en-US" sz="2000" dirty="0" smtClean="0"/>
              <a:t>features, uses (cont.)</a:t>
            </a:r>
            <a:endParaRPr lang="en-US" sz="2000" dirty="0"/>
          </a:p>
          <a:p>
            <a:pPr marL="685800" lvl="2">
              <a:spcBef>
                <a:spcPts val="0"/>
              </a:spcBef>
            </a:pPr>
            <a:r>
              <a:rPr lang="en-US" dirty="0" smtClean="0"/>
              <a:t>Summary tasks and subtasks</a:t>
            </a:r>
          </a:p>
          <a:p>
            <a:pPr marL="685800" lvl="2">
              <a:spcBef>
                <a:spcPts val="0"/>
              </a:spcBef>
            </a:pPr>
            <a:r>
              <a:rPr lang="en-US" dirty="0" smtClean="0"/>
              <a:t>Summary Tasks:</a:t>
            </a:r>
            <a:br>
              <a:rPr lang="en-US" dirty="0" smtClean="0"/>
            </a:br>
            <a:r>
              <a:rPr lang="en-US" dirty="0" smtClean="0"/>
              <a:t>Auto Scheduling</a:t>
            </a:r>
          </a:p>
          <a:p>
            <a:pPr marL="685800" lvl="2">
              <a:spcBef>
                <a:spcPts val="0"/>
              </a:spcBef>
            </a:pPr>
            <a:r>
              <a:rPr lang="en-US" dirty="0" smtClean="0"/>
              <a:t>Summary Tasks:</a:t>
            </a:r>
            <a:br>
              <a:rPr lang="en-US" dirty="0" smtClean="0"/>
            </a:br>
            <a:r>
              <a:rPr lang="en-US" dirty="0" smtClean="0"/>
              <a:t>Inter-Task Dependencies</a:t>
            </a:r>
          </a:p>
          <a:p>
            <a:pPr marL="685800" lvl="2">
              <a:spcBef>
                <a:spcPts val="0"/>
              </a:spcBef>
            </a:pPr>
            <a:r>
              <a:rPr lang="en-US" dirty="0" smtClean="0"/>
              <a:t>Calendars</a:t>
            </a:r>
          </a:p>
          <a:p>
            <a:pPr marL="685800" lvl="2">
              <a:spcBef>
                <a:spcPts val="0"/>
              </a:spcBef>
            </a:pPr>
            <a:r>
              <a:rPr lang="en-US" dirty="0" smtClean="0"/>
              <a:t>Calendar Management</a:t>
            </a:r>
          </a:p>
          <a:p>
            <a:pPr marL="228600" indent="-228600">
              <a:spcBef>
                <a:spcPts val="0"/>
              </a:spcBef>
            </a:pPr>
            <a:r>
              <a:rPr lang="en-US" sz="2000" dirty="0"/>
              <a:t>Part </a:t>
            </a:r>
            <a:r>
              <a:rPr lang="en-US" sz="2000" dirty="0" smtClean="0"/>
              <a:t>4</a:t>
            </a:r>
            <a:endParaRPr lang="en-US" sz="2000" dirty="0"/>
          </a:p>
          <a:p>
            <a:pPr marL="514350" lvl="1">
              <a:spcBef>
                <a:spcPts val="0"/>
              </a:spcBef>
            </a:pPr>
            <a:r>
              <a:rPr lang="en-US" sz="2000" dirty="0"/>
              <a:t>Common features, uses (cont.)</a:t>
            </a:r>
          </a:p>
          <a:p>
            <a:pPr marL="685800" lvl="2">
              <a:spcBef>
                <a:spcPts val="0"/>
              </a:spcBef>
            </a:pPr>
            <a:r>
              <a:rPr lang="en-US"/>
              <a:t>Calendar </a:t>
            </a:r>
            <a:r>
              <a:rPr lang="en-US" smtClean="0"/>
              <a:t>Management (cont.)</a:t>
            </a:r>
            <a:endParaRPr lang="en-US"/>
          </a:p>
          <a:p>
            <a:pPr marL="685800" lvl="2">
              <a:spcBef>
                <a:spcPts val="0"/>
              </a:spcBef>
            </a:pPr>
            <a:r>
              <a:rPr lang="en-US" dirty="0" smtClean="0"/>
              <a:t>Modifying </a:t>
            </a:r>
            <a:r>
              <a:rPr lang="en-US" dirty="0" smtClean="0"/>
              <a:t>Calendars</a:t>
            </a:r>
          </a:p>
          <a:p>
            <a:pPr marL="685800" lvl="2">
              <a:spcBef>
                <a:spcPts val="0"/>
              </a:spcBef>
            </a:pPr>
            <a:r>
              <a:rPr lang="en-US" dirty="0" smtClean="0"/>
              <a:t>Skewed Calendars</a:t>
            </a:r>
          </a:p>
          <a:p>
            <a:pPr marL="685800" lvl="2">
              <a:spcBef>
                <a:spcPts val="0"/>
              </a:spcBef>
            </a:pPr>
            <a:r>
              <a:rPr lang="en-US" dirty="0" smtClean="0"/>
              <a:t>Calendar Architectures</a:t>
            </a:r>
          </a:p>
          <a:p>
            <a:pPr marL="685800" lvl="2">
              <a:spcBef>
                <a:spcPts val="0"/>
              </a:spcBef>
            </a:pPr>
            <a:r>
              <a:rPr lang="en-US" dirty="0" smtClean="0"/>
              <a:t>Project Tracking</a:t>
            </a:r>
          </a:p>
          <a:p>
            <a:pPr marL="514350" lvl="1">
              <a:spcBef>
                <a:spcPts val="0"/>
              </a:spcBef>
            </a:pPr>
            <a:r>
              <a:rPr lang="en-US" sz="2000" dirty="0" smtClean="0"/>
              <a:t>Key </a:t>
            </a:r>
            <a:r>
              <a:rPr lang="en-US" sz="2000" dirty="0"/>
              <a:t>limitations and gotchas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201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phil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19" y="1072916"/>
            <a:ext cx="8863611" cy="348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3" y="274637"/>
            <a:ext cx="8451082" cy="649387"/>
          </a:xfrm>
        </p:spPr>
        <p:txBody>
          <a:bodyPr/>
          <a:lstStyle/>
          <a:p>
            <a:r>
              <a:rPr lang="en-US" sz="2900" dirty="0" err="1">
                <a:solidFill>
                  <a:srgbClr val="000000"/>
                </a:solidFill>
              </a:rPr>
              <a:t>Overallocation</a:t>
            </a:r>
            <a:r>
              <a:rPr lang="en-US" sz="2900" dirty="0">
                <a:solidFill>
                  <a:srgbClr val="000000"/>
                </a:solidFill>
              </a:rPr>
              <a:t> Mgmt.: Stepwise Levelling, Take 2</a:t>
            </a:r>
            <a:endParaRPr lang="en-US" sz="3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59343" y="4760844"/>
            <a:ext cx="8229600" cy="1673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b="1" i="1" kern="0" dirty="0" smtClean="0"/>
              <a:t>Following Task inspector's advice, however, simply recreates the original </a:t>
            </a:r>
            <a:r>
              <a:rPr lang="en-US" sz="1800" b="1" i="1" kern="0" dirty="0" err="1" smtClean="0"/>
              <a:t>overallocation</a:t>
            </a:r>
            <a:r>
              <a:rPr lang="en-US" sz="1800" b="1" i="1" kern="0" dirty="0" smtClean="0"/>
              <a:t> problem, starting on 7/16 rather than 7/14.</a:t>
            </a:r>
            <a:endParaRPr lang="en-US" sz="1600" i="1" kern="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i="1" kern="0" dirty="0" smtClean="0">
                <a:solidFill>
                  <a:srgbClr val="C00000"/>
                </a:solidFill>
              </a:rPr>
              <a:t>This is an example of an issue that I've occasionally run into in Project:</a:t>
            </a:r>
          </a:p>
          <a:p>
            <a:pPr>
              <a:spcBef>
                <a:spcPts val="0"/>
              </a:spcBef>
            </a:pPr>
            <a:r>
              <a:rPr lang="en-US" sz="1800" b="1" i="1" kern="0" dirty="0" smtClean="0">
                <a:solidFill>
                  <a:srgbClr val="C00000"/>
                </a:solidFill>
              </a:rPr>
              <a:t>Project is sometimes smart enough to detect a scheduling problem</a:t>
            </a:r>
          </a:p>
          <a:p>
            <a:pPr>
              <a:spcBef>
                <a:spcPts val="0"/>
              </a:spcBef>
            </a:pPr>
            <a:r>
              <a:rPr lang="en-US" sz="1800" b="1" i="1" kern="0" dirty="0" smtClean="0">
                <a:solidFill>
                  <a:srgbClr val="C00000"/>
                </a:solidFill>
              </a:rPr>
              <a:t>but not quite smart enough to fix it.</a:t>
            </a:r>
          </a:p>
        </p:txBody>
      </p:sp>
      <p:sp>
        <p:nvSpPr>
          <p:cNvPr id="9" name="Rectangle 8"/>
          <p:cNvSpPr/>
          <p:nvPr/>
        </p:nvSpPr>
        <p:spPr>
          <a:xfrm>
            <a:off x="161120" y="1928191"/>
            <a:ext cx="1458958" cy="2633189"/>
          </a:xfrm>
          <a:prstGeom prst="rect">
            <a:avLst/>
          </a:prstGeom>
          <a:noFill/>
          <a:ln w="635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377206" y="2066377"/>
            <a:ext cx="1647524" cy="750771"/>
          </a:xfrm>
          <a:prstGeom prst="rect">
            <a:avLst/>
          </a:prstGeom>
          <a:noFill/>
          <a:ln w="635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1697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3" descr="C:\Users\phil\Desktop\Captu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35"/>
          <a:stretch/>
        </p:blipFill>
        <p:spPr bwMode="auto">
          <a:xfrm>
            <a:off x="265080" y="1019859"/>
            <a:ext cx="863981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3" y="274637"/>
            <a:ext cx="8451082" cy="649387"/>
          </a:xfrm>
        </p:spPr>
        <p:txBody>
          <a:bodyPr/>
          <a:lstStyle/>
          <a:p>
            <a:r>
              <a:rPr lang="en-US" sz="3200" dirty="0" err="1" smtClean="0"/>
              <a:t>Overallocation</a:t>
            </a:r>
            <a:r>
              <a:rPr lang="en-US" sz="3200" dirty="0" smtClean="0"/>
              <a:t> Mgmt.: Auto Levelling, Take 1</a:t>
            </a:r>
            <a:endParaRPr lang="en-US" sz="32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59343" y="4848225"/>
            <a:ext cx="8451284" cy="1519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i="1" kern="0" dirty="0" smtClean="0"/>
              <a:t>Project's "level all" option </a:t>
            </a:r>
            <a:r>
              <a:rPr lang="en-US" sz="2000" b="1" i="1" kern="0" dirty="0" smtClean="0">
                <a:solidFill>
                  <a:srgbClr val="0033CC"/>
                </a:solidFill>
              </a:rPr>
              <a:t>also corrects the </a:t>
            </a:r>
            <a:r>
              <a:rPr lang="en-US" sz="2000" b="1" i="1" kern="0" dirty="0" err="1" smtClean="0">
                <a:solidFill>
                  <a:srgbClr val="0033CC"/>
                </a:solidFill>
              </a:rPr>
              <a:t>overallocation</a:t>
            </a:r>
            <a:r>
              <a:rPr lang="en-US" sz="2000" i="1" kern="0" dirty="0" smtClean="0"/>
              <a:t>.</a:t>
            </a:r>
          </a:p>
          <a:p>
            <a:pPr>
              <a:spcBef>
                <a:spcPts val="0"/>
              </a:spcBef>
            </a:pPr>
            <a:r>
              <a:rPr lang="en-US" sz="2000" i="1" kern="0" dirty="0" smtClean="0"/>
              <a:t>Accessed via </a:t>
            </a:r>
            <a:r>
              <a:rPr lang="en-US" sz="2000" b="1" i="1" kern="0" dirty="0" smtClean="0">
                <a:solidFill>
                  <a:srgbClr val="C00000"/>
                </a:solidFill>
              </a:rPr>
              <a:t>Level All</a:t>
            </a:r>
            <a:r>
              <a:rPr lang="en-US" sz="2000" i="1" kern="0" dirty="0" smtClean="0"/>
              <a:t> icon on </a:t>
            </a:r>
            <a:r>
              <a:rPr lang="en-US" sz="2000" b="1" i="1" kern="0" dirty="0" smtClean="0">
                <a:solidFill>
                  <a:srgbClr val="C00000"/>
                </a:solidFill>
              </a:rPr>
              <a:t>Resource</a:t>
            </a:r>
            <a:r>
              <a:rPr lang="en-US" sz="2000" i="1" kern="0" dirty="0" smtClean="0"/>
              <a:t> tab</a:t>
            </a:r>
          </a:p>
          <a:p>
            <a:pPr>
              <a:spcBef>
                <a:spcPts val="0"/>
              </a:spcBef>
            </a:pPr>
            <a:r>
              <a:rPr lang="en-US" sz="2000" i="1" kern="0" dirty="0" smtClean="0"/>
              <a:t>Most comprehensive, potentially most time consuming, of options</a:t>
            </a:r>
          </a:p>
          <a:p>
            <a:pPr>
              <a:spcBef>
                <a:spcPts val="0"/>
              </a:spcBef>
            </a:pPr>
            <a:r>
              <a:rPr lang="en-US" sz="2000" i="1" kern="0" dirty="0" smtClean="0"/>
              <a:t>Reasonably fast, for smaller  (&lt;100?-task)  project files</a:t>
            </a:r>
          </a:p>
        </p:txBody>
      </p:sp>
      <p:sp>
        <p:nvSpPr>
          <p:cNvPr id="9" name="Rectangle 8"/>
          <p:cNvSpPr/>
          <p:nvPr/>
        </p:nvSpPr>
        <p:spPr>
          <a:xfrm>
            <a:off x="4651384" y="1409361"/>
            <a:ext cx="397845" cy="750771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140420" y="1162843"/>
            <a:ext cx="571100" cy="285859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641703" y="2180225"/>
            <a:ext cx="2168924" cy="750771"/>
          </a:xfrm>
          <a:prstGeom prst="rect">
            <a:avLst/>
          </a:prstGeom>
          <a:noFill/>
          <a:ln w="635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230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phil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01" y="1001030"/>
            <a:ext cx="8038299" cy="198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3" y="274637"/>
            <a:ext cx="8451082" cy="649387"/>
          </a:xfrm>
        </p:spPr>
        <p:txBody>
          <a:bodyPr/>
          <a:lstStyle/>
          <a:p>
            <a:r>
              <a:rPr lang="en-US" sz="3200" dirty="0" err="1" smtClean="0"/>
              <a:t>Overallocation</a:t>
            </a:r>
            <a:r>
              <a:rPr lang="en-US" sz="3200" dirty="0" smtClean="0"/>
              <a:t> Mgmt.: Auto Levelling, Take 2</a:t>
            </a:r>
            <a:endParaRPr lang="en-US" sz="32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59343" y="5421333"/>
            <a:ext cx="8451284" cy="884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i="1" kern="0" dirty="0" smtClean="0"/>
              <a:t>In the absence of dependencies, Project's leveling algorithm prioritizes tasks with lower line numbers over tasks with higher line numbers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524623" y="2056542"/>
            <a:ext cx="1828802" cy="750771"/>
          </a:xfrm>
          <a:prstGeom prst="rect">
            <a:avLst/>
          </a:prstGeom>
          <a:noFill/>
          <a:ln w="635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448425" y="1448701"/>
            <a:ext cx="1905000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Before leveling</a:t>
            </a:r>
            <a:endParaRPr lang="en-US" b="1" i="1" dirty="0"/>
          </a:p>
        </p:txBody>
      </p:sp>
      <p:pic>
        <p:nvPicPr>
          <p:cNvPr id="1028" name="Picture 4" descr="C:\Users\phil\Desktop\Cap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78" y="3216447"/>
            <a:ext cx="8613207" cy="1978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6667497" y="4205506"/>
            <a:ext cx="2260887" cy="750771"/>
          </a:xfrm>
          <a:prstGeom prst="rect">
            <a:avLst/>
          </a:prstGeom>
          <a:noFill/>
          <a:ln w="635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515100" y="3610876"/>
            <a:ext cx="1905000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After leveling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245769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phil\Desktop\Captu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14413"/>
          <a:stretch/>
        </p:blipFill>
        <p:spPr bwMode="auto">
          <a:xfrm>
            <a:off x="296128" y="3511722"/>
            <a:ext cx="8524022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phil\Desktop\Cap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03" y="881581"/>
            <a:ext cx="7952522" cy="237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3" y="150812"/>
            <a:ext cx="8451082" cy="649387"/>
          </a:xfrm>
        </p:spPr>
        <p:txBody>
          <a:bodyPr/>
          <a:lstStyle/>
          <a:p>
            <a:r>
              <a:rPr lang="en-US" sz="3200" dirty="0" err="1" smtClean="0"/>
              <a:t>Overallocation</a:t>
            </a:r>
            <a:r>
              <a:rPr lang="en-US" sz="3200" dirty="0" smtClean="0"/>
              <a:t> Mgmt.: Auto Levelling, Take 2</a:t>
            </a:r>
            <a:endParaRPr lang="en-US" sz="32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59343" y="5429250"/>
            <a:ext cx="8451284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700" i="1" kern="0" dirty="0" smtClean="0"/>
              <a:t>Leveling behavior can be influenced by adjusting task priorities.</a:t>
            </a:r>
          </a:p>
          <a:p>
            <a:pPr marL="285750" indent="-285750">
              <a:spcBef>
                <a:spcPts val="0"/>
              </a:spcBef>
            </a:pPr>
            <a:r>
              <a:rPr lang="en-US" sz="1700" i="1" kern="0" dirty="0" smtClean="0"/>
              <a:t>Project associates every task with a priority from 0 (lowest) to 1000 (highest)</a:t>
            </a:r>
          </a:p>
          <a:p>
            <a:pPr marL="285750" indent="-285750">
              <a:spcBef>
                <a:spcPts val="0"/>
              </a:spcBef>
            </a:pPr>
            <a:r>
              <a:rPr lang="en-US" sz="1700" i="1" kern="0" dirty="0" smtClean="0"/>
              <a:t>By default, all tasks have a priority of 500</a:t>
            </a:r>
          </a:p>
          <a:p>
            <a:pPr marL="285750" indent="-285750">
              <a:spcBef>
                <a:spcPts val="0"/>
              </a:spcBef>
            </a:pPr>
            <a:r>
              <a:rPr lang="en-US" sz="1700" i="1" kern="0" dirty="0" smtClean="0"/>
              <a:t>Here, raising task 2's priority causes leveling to schedule it before task 1.</a:t>
            </a:r>
          </a:p>
        </p:txBody>
      </p:sp>
      <p:sp>
        <p:nvSpPr>
          <p:cNvPr id="9" name="Rectangle 8"/>
          <p:cNvSpPr/>
          <p:nvPr/>
        </p:nvSpPr>
        <p:spPr>
          <a:xfrm>
            <a:off x="6753222" y="2914650"/>
            <a:ext cx="1600203" cy="301109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257923" y="1884234"/>
            <a:ext cx="1828802" cy="750771"/>
          </a:xfrm>
          <a:prstGeom prst="rect">
            <a:avLst/>
          </a:prstGeom>
          <a:noFill/>
          <a:ln w="635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978665" y="1305826"/>
            <a:ext cx="1905000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Before leveling</a:t>
            </a:r>
            <a:endParaRPr lang="en-US" b="1" i="1" dirty="0"/>
          </a:p>
        </p:txBody>
      </p:sp>
      <p:sp>
        <p:nvSpPr>
          <p:cNvPr id="12" name="Rectangle 11"/>
          <p:cNvSpPr/>
          <p:nvPr/>
        </p:nvSpPr>
        <p:spPr>
          <a:xfrm>
            <a:off x="6511638" y="4564180"/>
            <a:ext cx="2260887" cy="626946"/>
          </a:xfrm>
          <a:prstGeom prst="rect">
            <a:avLst/>
          </a:prstGeom>
          <a:noFill/>
          <a:ln w="635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997288" y="3971243"/>
            <a:ext cx="1905000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After leveling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145165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43509"/>
          </a:xfrm>
        </p:spPr>
        <p:txBody>
          <a:bodyPr/>
          <a:lstStyle/>
          <a:p>
            <a:r>
              <a:rPr lang="en-US" sz="3200" dirty="0" smtClean="0"/>
              <a:t>Duration, Units, Work  (D/ U/ </a:t>
            </a:r>
            <a:r>
              <a:rPr lang="en-US" sz="3200" dirty="0"/>
              <a:t>W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326" y="984183"/>
            <a:ext cx="8229600" cy="5301114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dirty="0"/>
              <a:t>Project 2010 scheduling formula</a:t>
            </a:r>
            <a:r>
              <a:rPr lang="en-US" sz="2400" dirty="0" smtClean="0"/>
              <a:t>:  </a:t>
            </a:r>
            <a:r>
              <a:rPr lang="en-US" sz="2400" b="1" dirty="0">
                <a:solidFill>
                  <a:srgbClr val="002060"/>
                </a:solidFill>
              </a:rPr>
              <a:t>duration x units = work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Duration</a:t>
            </a:r>
          </a:p>
          <a:p>
            <a:pPr lvl="1">
              <a:spcBef>
                <a:spcPts val="0"/>
              </a:spcBef>
            </a:pPr>
            <a:r>
              <a:rPr lang="en-US" sz="2200" dirty="0"/>
              <a:t>time to complete task, in "wall clock" time</a:t>
            </a:r>
          </a:p>
          <a:p>
            <a:pPr lvl="1">
              <a:spcBef>
                <a:spcPts val="0"/>
              </a:spcBef>
            </a:pPr>
            <a:r>
              <a:rPr lang="en-US" sz="2200" dirty="0"/>
              <a:t>shown in task view in "duration" field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Units</a:t>
            </a:r>
          </a:p>
          <a:p>
            <a:pPr lvl="1">
              <a:spcBef>
                <a:spcPts val="0"/>
              </a:spcBef>
            </a:pPr>
            <a:r>
              <a:rPr lang="en-US" sz="2200" dirty="0"/>
              <a:t>resources to allocate to task</a:t>
            </a:r>
          </a:p>
          <a:p>
            <a:pPr lvl="1">
              <a:spcBef>
                <a:spcPts val="0"/>
              </a:spcBef>
            </a:pPr>
            <a:r>
              <a:rPr lang="en-US" sz="2200" dirty="0"/>
              <a:t>shown in task view in "resources" </a:t>
            </a:r>
            <a:r>
              <a:rPr lang="en-US" sz="2200" dirty="0" smtClean="0"/>
              <a:t>column</a:t>
            </a:r>
          </a:p>
          <a:p>
            <a:pPr>
              <a:spcBef>
                <a:spcPts val="0"/>
              </a:spcBef>
            </a:pPr>
            <a:r>
              <a:rPr lang="en-US" sz="2200" dirty="0" smtClean="0"/>
              <a:t>Work</a:t>
            </a:r>
          </a:p>
          <a:p>
            <a:pPr lvl="1">
              <a:spcBef>
                <a:spcPts val="0"/>
              </a:spcBef>
            </a:pPr>
            <a:r>
              <a:rPr lang="en-US" sz="2000" dirty="0" smtClean="0"/>
              <a:t>human time required to complete task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/>
              <a:t>shown in "work" column, which must be added to default fields</a:t>
            </a:r>
          </a:p>
          <a:p>
            <a:pPr marL="57150" indent="0">
              <a:spcBef>
                <a:spcPts val="0"/>
              </a:spcBef>
              <a:buNone/>
            </a:pPr>
            <a:r>
              <a:rPr lang="en-US" sz="2400" dirty="0" smtClean="0"/>
              <a:t>In manual mode, Project 2010 ignores duration, focusing instead on varying units directly with work and vice-versa.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59088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 descr="C:\Users\phil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13" y="949308"/>
            <a:ext cx="8685467" cy="333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42943"/>
          </a:xfrm>
        </p:spPr>
        <p:txBody>
          <a:bodyPr/>
          <a:lstStyle/>
          <a:p>
            <a:r>
              <a:rPr lang="en-US" sz="3200" dirty="0" smtClean="0">
                <a:solidFill>
                  <a:srgbClr val="000000"/>
                </a:solidFill>
              </a:rPr>
              <a:t>Duration, Units, Work in Manual Scheduling</a:t>
            </a:r>
            <a:endParaRPr lang="en-US" sz="4800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304799" y="4532243"/>
            <a:ext cx="8368914" cy="198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b="1" i="1" kern="0" dirty="0" smtClean="0">
                <a:solidFill>
                  <a:srgbClr val="0033CC"/>
                </a:solidFill>
              </a:rPr>
              <a:t>Work</a:t>
            </a:r>
            <a:r>
              <a:rPr lang="en-US" sz="1800" i="1" kern="0" dirty="0" smtClean="0">
                <a:solidFill>
                  <a:srgbClr val="000000"/>
                </a:solidFill>
              </a:rPr>
              <a:t> for task 1 – </a:t>
            </a:r>
            <a:r>
              <a:rPr lang="en-US" sz="1800" b="1" i="1" kern="0" dirty="0" smtClean="0">
                <a:solidFill>
                  <a:srgbClr val="000000"/>
                </a:solidFill>
              </a:rPr>
              <a:t>16 </a:t>
            </a:r>
            <a:r>
              <a:rPr lang="en-US" sz="1800" b="1" i="1" kern="0" dirty="0" err="1" smtClean="0">
                <a:solidFill>
                  <a:srgbClr val="000000"/>
                </a:solidFill>
              </a:rPr>
              <a:t>hrs</a:t>
            </a:r>
            <a:r>
              <a:rPr lang="en-US" sz="1800" b="1" i="1" kern="0" dirty="0" smtClean="0">
                <a:solidFill>
                  <a:srgbClr val="000000"/>
                </a:solidFill>
              </a:rPr>
              <a:t> </a:t>
            </a:r>
            <a:r>
              <a:rPr lang="en-US" sz="1800" i="1" kern="0" dirty="0" smtClean="0">
                <a:solidFill>
                  <a:srgbClr val="000000"/>
                </a:solidFill>
              </a:rPr>
              <a:t>– computed  automatically by Project 2010 from duration and default project calendar:  i.e.,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i="1" kern="0" dirty="0">
                <a:solidFill>
                  <a:srgbClr val="008000"/>
                </a:solidFill>
              </a:rPr>
              <a:t>16 </a:t>
            </a:r>
            <a:r>
              <a:rPr lang="en-US" sz="1800" b="1" i="1" kern="0" dirty="0" smtClean="0">
                <a:solidFill>
                  <a:srgbClr val="008000"/>
                </a:solidFill>
              </a:rPr>
              <a:t>hours/ person 1 </a:t>
            </a:r>
            <a:r>
              <a:rPr lang="en-US" sz="1800" b="1" i="1" kern="0" dirty="0">
                <a:solidFill>
                  <a:srgbClr val="008000"/>
                </a:solidFill>
              </a:rPr>
              <a:t>= 2 da</a:t>
            </a:r>
            <a:r>
              <a:rPr lang="en-US" sz="1800" b="1" i="1" kern="0" dirty="0" smtClean="0">
                <a:solidFill>
                  <a:srgbClr val="008000"/>
                </a:solidFill>
              </a:rPr>
              <a:t>ys * 8 </a:t>
            </a:r>
            <a:r>
              <a:rPr lang="en-US" sz="1800" b="1" i="1" kern="0" dirty="0" err="1" smtClean="0">
                <a:solidFill>
                  <a:srgbClr val="008000"/>
                </a:solidFill>
              </a:rPr>
              <a:t>hrs</a:t>
            </a:r>
            <a:r>
              <a:rPr lang="en-US" sz="1800" b="1" i="1" kern="0" dirty="0" smtClean="0">
                <a:solidFill>
                  <a:srgbClr val="008000"/>
                </a:solidFill>
              </a:rPr>
              <a:t>/person-day * 100% person-day/person 1</a:t>
            </a:r>
          </a:p>
          <a:p>
            <a:pPr>
              <a:spcBef>
                <a:spcPts val="0"/>
              </a:spcBef>
            </a:pPr>
            <a:endParaRPr lang="en-US" sz="1600" i="1" kern="0" dirty="0" smtClean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34097" y="1945266"/>
            <a:ext cx="743342" cy="671272"/>
          </a:xfrm>
          <a:prstGeom prst="rect">
            <a:avLst/>
          </a:prstGeom>
          <a:noFill/>
          <a:ln w="635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951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phil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92" y="1056241"/>
            <a:ext cx="8857063" cy="318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42943"/>
          </a:xfrm>
        </p:spPr>
        <p:txBody>
          <a:bodyPr/>
          <a:lstStyle/>
          <a:p>
            <a:r>
              <a:rPr lang="en-US" sz="3200" dirty="0">
                <a:solidFill>
                  <a:srgbClr val="000000"/>
                </a:solidFill>
              </a:rPr>
              <a:t>Duration, Units, Work in Manual Scheduling</a:t>
            </a:r>
            <a:endParaRPr lang="en-US" sz="4800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304798" y="4540002"/>
            <a:ext cx="8117305" cy="1318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sz="2000" i="1" kern="0" dirty="0" smtClean="0">
                <a:solidFill>
                  <a:srgbClr val="000000"/>
                </a:solidFill>
              </a:rPr>
              <a:t>Changing person 1's allocation to 50% changes work to 8 hours</a:t>
            </a:r>
          </a:p>
          <a:p>
            <a:pPr>
              <a:spcBef>
                <a:spcPts val="0"/>
              </a:spcBef>
            </a:pPr>
            <a:r>
              <a:rPr lang="en-US" sz="2000" i="1" kern="0" dirty="0" smtClean="0">
                <a:solidFill>
                  <a:srgbClr val="000000"/>
                </a:solidFill>
              </a:rPr>
              <a:t>In manual mode, manager would be responsible for doubling duration to preserve overall work – assuming work is invariant</a:t>
            </a:r>
            <a:endParaRPr lang="en-US" sz="2000" i="1" kern="0" dirty="0" smtClean="0">
              <a:solidFill>
                <a:srgbClr val="008000"/>
              </a:solidFill>
            </a:endParaRPr>
          </a:p>
          <a:p>
            <a:pPr>
              <a:spcBef>
                <a:spcPts val="0"/>
              </a:spcBef>
            </a:pPr>
            <a:endParaRPr lang="en-US" sz="1600" i="1" kern="0" dirty="0" smtClean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280675" y="2127323"/>
            <a:ext cx="1607142" cy="669985"/>
          </a:xfrm>
          <a:prstGeom prst="rect">
            <a:avLst/>
          </a:prstGeom>
          <a:noFill/>
          <a:ln w="635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1647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 descr="C:\Users\phil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09" y="878990"/>
            <a:ext cx="8852479" cy="302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42943"/>
          </a:xfrm>
        </p:spPr>
        <p:txBody>
          <a:bodyPr/>
          <a:lstStyle/>
          <a:p>
            <a:r>
              <a:rPr lang="en-US" sz="3200" dirty="0">
                <a:solidFill>
                  <a:srgbClr val="000000"/>
                </a:solidFill>
              </a:rPr>
              <a:t>Duration, Units, Work in Manual Scheduling</a:t>
            </a:r>
            <a:endParaRPr lang="en-US" sz="4800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354495" y="4233546"/>
            <a:ext cx="8117305" cy="1318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sz="2000" i="1" kern="0" dirty="0" smtClean="0">
                <a:solidFill>
                  <a:srgbClr val="000000"/>
                </a:solidFill>
              </a:rPr>
              <a:t>Committing two people at 100% workload </a:t>
            </a:r>
            <a:r>
              <a:rPr lang="en-US" sz="2000" i="1" kern="0" dirty="0">
                <a:solidFill>
                  <a:srgbClr val="000000"/>
                </a:solidFill>
              </a:rPr>
              <a:t>changes work </a:t>
            </a:r>
            <a:r>
              <a:rPr lang="en-US" sz="2000" i="1" kern="0" dirty="0" smtClean="0">
                <a:solidFill>
                  <a:srgbClr val="000000"/>
                </a:solidFill>
              </a:rPr>
              <a:t>to 32 </a:t>
            </a:r>
            <a:r>
              <a:rPr lang="en-US" sz="2000" i="1" kern="0" dirty="0">
                <a:solidFill>
                  <a:srgbClr val="000000"/>
                </a:solidFill>
              </a:rPr>
              <a:t>hours</a:t>
            </a:r>
          </a:p>
          <a:p>
            <a:pPr>
              <a:spcBef>
                <a:spcPts val="0"/>
              </a:spcBef>
            </a:pPr>
            <a:r>
              <a:rPr lang="en-US" sz="2000" i="1" kern="0" dirty="0">
                <a:solidFill>
                  <a:srgbClr val="000000"/>
                </a:solidFill>
              </a:rPr>
              <a:t>In manual mode, when time to complete is </a:t>
            </a:r>
            <a:r>
              <a:rPr lang="en-US" sz="2000" i="1" kern="0" dirty="0" smtClean="0">
                <a:solidFill>
                  <a:srgbClr val="000000"/>
                </a:solidFill>
              </a:rPr>
              <a:t>invariant, </a:t>
            </a:r>
            <a:br>
              <a:rPr lang="en-US" sz="2000" i="1" kern="0" dirty="0" smtClean="0">
                <a:solidFill>
                  <a:srgbClr val="000000"/>
                </a:solidFill>
              </a:rPr>
            </a:br>
            <a:r>
              <a:rPr lang="en-US" sz="2000" i="1" kern="0" dirty="0" smtClean="0">
                <a:solidFill>
                  <a:srgbClr val="000000"/>
                </a:solidFill>
              </a:rPr>
              <a:t>manager must halve duration by hand after doubling resources </a:t>
            </a:r>
            <a:endParaRPr lang="en-US" sz="2000" i="1" kern="0" dirty="0">
              <a:solidFill>
                <a:srgbClr val="008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49687" y="1900651"/>
            <a:ext cx="2027583" cy="731176"/>
          </a:xfrm>
          <a:prstGeom prst="rect">
            <a:avLst/>
          </a:prstGeom>
          <a:noFill/>
          <a:ln w="635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53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2738"/>
            <a:ext cx="8229600" cy="542943"/>
          </a:xfrm>
        </p:spPr>
        <p:txBody>
          <a:bodyPr/>
          <a:lstStyle/>
          <a:p>
            <a:r>
              <a:rPr lang="en-US" sz="3200" dirty="0" smtClean="0">
                <a:solidFill>
                  <a:srgbClr val="000000"/>
                </a:solidFill>
              </a:rPr>
              <a:t>Auto Scheduling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865" y="1145418"/>
            <a:ext cx="8511941" cy="3064631"/>
          </a:xfrm>
        </p:spPr>
        <p:txBody>
          <a:bodyPr/>
          <a:lstStyle/>
          <a:p>
            <a:r>
              <a:rPr lang="en-US" sz="2400" dirty="0" smtClean="0"/>
              <a:t>Auto scheduling is Project 2010's other scheduling mode.</a:t>
            </a:r>
          </a:p>
          <a:p>
            <a:pPr lvl="1"/>
            <a:r>
              <a:rPr lang="en-US" sz="2400" dirty="0" smtClean="0"/>
              <a:t>Project 2010 allows users to specify whether tasks are to be manually scheduled or auto scheduled, on a task-by-task basis</a:t>
            </a:r>
          </a:p>
          <a:p>
            <a:r>
              <a:rPr lang="en-US" sz="2400" dirty="0" smtClean="0"/>
              <a:t>When tasks are auto scheduled, Project 2010 manages all their scheduling parameters, </a:t>
            </a:r>
            <a:r>
              <a:rPr lang="en-US" sz="2400" b="1" i="1" dirty="0"/>
              <a:t>including</a:t>
            </a:r>
            <a:r>
              <a:rPr lang="en-US" sz="2400" dirty="0"/>
              <a:t> </a:t>
            </a:r>
            <a:r>
              <a:rPr lang="en-US" sz="2400" dirty="0" smtClean="0"/>
              <a:t>their durations.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026589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phil\Desktop\Captu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t="-3" r="46419" b="43545"/>
          <a:stretch/>
        </p:blipFill>
        <p:spPr bwMode="auto">
          <a:xfrm>
            <a:off x="310665" y="1114425"/>
            <a:ext cx="8267699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42943"/>
          </a:xfrm>
        </p:spPr>
        <p:txBody>
          <a:bodyPr/>
          <a:lstStyle/>
          <a:p>
            <a:r>
              <a:rPr lang="en-US" sz="3200" dirty="0" smtClean="0">
                <a:solidFill>
                  <a:srgbClr val="000000"/>
                </a:solidFill>
              </a:rPr>
              <a:t>Auto Scheduling</a:t>
            </a:r>
            <a:endParaRPr lang="en-US" sz="4800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304799" y="4914899"/>
            <a:ext cx="8117305" cy="1228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800" i="1" kern="0" dirty="0" smtClean="0">
                <a:solidFill>
                  <a:srgbClr val="000000"/>
                </a:solidFill>
              </a:rPr>
              <a:t>Clicking in task 1's </a:t>
            </a:r>
            <a:r>
              <a:rPr lang="en-US" sz="1800" b="1" i="1" kern="0" dirty="0" smtClean="0">
                <a:solidFill>
                  <a:srgbClr val="000000"/>
                </a:solidFill>
              </a:rPr>
              <a:t>task mode</a:t>
            </a:r>
            <a:r>
              <a:rPr lang="en-US" sz="1800" i="1" kern="0" dirty="0" smtClean="0">
                <a:solidFill>
                  <a:srgbClr val="000000"/>
                </a:solidFill>
              </a:rPr>
              <a:t> field and selecting dropdown shows option for auto scheduling.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800" i="1" kern="0" dirty="0" smtClean="0">
                <a:solidFill>
                  <a:srgbClr val="000000"/>
                </a:solidFill>
              </a:rPr>
              <a:t>Icon changes from thumbtack/? to blue bar/right arrow, as shown above.</a:t>
            </a:r>
            <a:endParaRPr lang="en-US" sz="1800" i="1" kern="0" dirty="0">
              <a:solidFill>
                <a:srgbClr val="008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40042" y="3476148"/>
            <a:ext cx="861461" cy="887204"/>
          </a:xfrm>
          <a:prstGeom prst="rect">
            <a:avLst/>
          </a:prstGeom>
          <a:noFill/>
          <a:ln w="635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588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39787"/>
          </a:xfrm>
        </p:spPr>
        <p:txBody>
          <a:bodyPr/>
          <a:lstStyle/>
          <a:p>
            <a:r>
              <a:rPr lang="en-US" sz="3200" dirty="0" err="1" smtClean="0"/>
              <a:t>Overallocation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9676"/>
            <a:ext cx="8229600" cy="4916488"/>
          </a:xfrm>
        </p:spPr>
        <p:txBody>
          <a:bodyPr/>
          <a:lstStyle/>
          <a:p>
            <a:r>
              <a:rPr lang="en-US" sz="2400" dirty="0" smtClean="0"/>
              <a:t>Too much work to be done with too few resources, typically in too little time</a:t>
            </a:r>
          </a:p>
          <a:p>
            <a:r>
              <a:rPr lang="en-US" sz="2400" dirty="0" smtClean="0"/>
              <a:t>Flagged by Project </a:t>
            </a:r>
          </a:p>
          <a:p>
            <a:r>
              <a:rPr lang="en-US" sz="2400" dirty="0" smtClean="0"/>
              <a:t>Resolved by project managers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78623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54037"/>
          </a:xfrm>
        </p:spPr>
        <p:txBody>
          <a:bodyPr/>
          <a:lstStyle/>
          <a:p>
            <a:r>
              <a:rPr lang="en-US" sz="3200" dirty="0" smtClean="0"/>
              <a:t>Auto Scheduling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431" y="898502"/>
            <a:ext cx="8229600" cy="78742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The </a:t>
            </a:r>
            <a:r>
              <a:rPr lang="en-US" sz="2000" dirty="0"/>
              <a:t>following </a:t>
            </a:r>
            <a:r>
              <a:rPr lang="en-US" sz="2000" dirty="0" smtClean="0"/>
              <a:t>table compares </a:t>
            </a:r>
            <a:r>
              <a:rPr lang="en-US" sz="2000" dirty="0"/>
              <a:t>how Project's manual scheduling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and </a:t>
            </a:r>
            <a:r>
              <a:rPr lang="en-US" sz="2000" dirty="0"/>
              <a:t>auto scheduling algorithms manage task fields: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174884"/>
              </p:ext>
            </p:extLst>
          </p:nvPr>
        </p:nvGraphicFramePr>
        <p:xfrm>
          <a:off x="275422" y="1771651"/>
          <a:ext cx="8615191" cy="355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0528"/>
                <a:gridCol w="3343275"/>
                <a:gridCol w="3661388"/>
              </a:tblGrid>
              <a:tr h="301347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Field</a:t>
                      </a:r>
                      <a:endParaRPr lang="en-US" sz="1500" dirty="0"/>
                    </a:p>
                  </a:txBody>
                  <a:tcPr marL="18288" marR="18288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Manual Scheduling</a:t>
                      </a:r>
                      <a:endParaRPr lang="en-US" sz="1500" dirty="0"/>
                    </a:p>
                  </a:txBody>
                  <a:tcPr marL="18288" marR="18288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Automated Scheduling</a:t>
                      </a:r>
                      <a:endParaRPr lang="en-US" sz="1500" dirty="0"/>
                    </a:p>
                  </a:txBody>
                  <a:tcPr marL="18288" marR="18288">
                    <a:solidFill>
                      <a:srgbClr val="002060"/>
                    </a:solidFill>
                  </a:tcPr>
                </a:tc>
              </a:tr>
              <a:tr h="32954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Duration</a:t>
                      </a:r>
                      <a:endParaRPr lang="en-US" sz="1400" dirty="0"/>
                    </a:p>
                  </a:txBody>
                  <a:tcPr marL="18288" marR="1828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Any content.  Ignored for scheduling.  </a:t>
                      </a:r>
                      <a:b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For new tasks, initialized to blank.</a:t>
                      </a:r>
                      <a:endParaRPr kumimoji="0" lang="en-US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" marR="18288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Only</a:t>
                      </a:r>
                      <a:r>
                        <a:rPr lang="en-US" sz="1400" baseline="0" dirty="0" smtClean="0"/>
                        <a:t> valid durations allowed.</a:t>
                      </a:r>
                      <a:r>
                        <a:rPr lang="en-US" sz="1400" dirty="0" smtClean="0"/>
                        <a:t>  </a:t>
                      </a:r>
                      <a:br>
                        <a:rPr lang="en-US" sz="1400" dirty="0" smtClean="0"/>
                      </a:br>
                      <a:r>
                        <a:rPr lang="en-US" sz="1400" dirty="0" smtClean="0"/>
                        <a:t>For new tasks, initialized to </a:t>
                      </a:r>
                      <a:r>
                        <a:rPr lang="en-US" sz="1400" b="1" i="1" dirty="0" smtClean="0">
                          <a:solidFill>
                            <a:srgbClr val="008000"/>
                          </a:solidFill>
                        </a:rPr>
                        <a:t>1 day?</a:t>
                      </a:r>
                      <a:endParaRPr lang="en-US" sz="1400" b="1" i="1" dirty="0">
                        <a:solidFill>
                          <a:srgbClr val="008000"/>
                        </a:solidFill>
                      </a:endParaRPr>
                    </a:p>
                  </a:txBody>
                  <a:tcPr marL="18288" marR="18288"/>
                </a:tc>
              </a:tr>
              <a:tr h="34120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Work</a:t>
                      </a:r>
                      <a:endParaRPr lang="en-US" sz="1400" dirty="0"/>
                    </a:p>
                  </a:txBody>
                  <a:tcPr marL="18288" marR="18288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Only</a:t>
                      </a:r>
                      <a:r>
                        <a:rPr lang="en-US" sz="1400" baseline="0" dirty="0" smtClean="0"/>
                        <a:t> valid durations allowed.</a:t>
                      </a:r>
                      <a:br>
                        <a:rPr lang="en-US" sz="1400" baseline="0" dirty="0" smtClean="0"/>
                      </a:br>
                      <a:r>
                        <a:rPr lang="en-US" sz="1400" baseline="0" dirty="0" smtClean="0"/>
                        <a:t>For new tasks, initialized to 0 hours.</a:t>
                      </a:r>
                      <a:endParaRPr lang="en-US" sz="1400" dirty="0"/>
                    </a:p>
                  </a:txBody>
                  <a:tcPr marL="18288" marR="18288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Only</a:t>
                      </a:r>
                      <a:r>
                        <a:rPr lang="en-US" sz="1400" baseline="0" dirty="0" smtClean="0"/>
                        <a:t> valid durations allowed.  </a:t>
                      </a:r>
                      <a:br>
                        <a:rPr lang="en-US" sz="1400" baseline="0" dirty="0" smtClean="0"/>
                      </a:br>
                      <a:r>
                        <a:rPr lang="en-US" sz="1400" baseline="0" dirty="0" smtClean="0"/>
                        <a:t>For new tasks, initialized to 0 hours.</a:t>
                      </a:r>
                      <a:endParaRPr lang="en-US" sz="1400" dirty="0"/>
                    </a:p>
                  </a:txBody>
                  <a:tcPr marL="18288" marR="18288"/>
                </a:tc>
              </a:tr>
              <a:tr h="8896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Resources</a:t>
                      </a:r>
                      <a:endParaRPr lang="en-US" sz="1400" dirty="0"/>
                    </a:p>
                  </a:txBody>
                  <a:tcPr marL="18288" marR="1828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Any content.  Ignored for scheduling.</a:t>
                      </a:r>
                      <a:endParaRPr kumimoji="0" lang="en-US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" marR="18288"/>
                </a:tc>
                <a:tc>
                  <a:txBody>
                    <a:bodyPr/>
                    <a:lstStyle/>
                    <a:p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Used by Project to help determine best schedule.  </a:t>
                      </a:r>
                      <a:r>
                        <a:rPr lang="en-US" sz="1400" b="1" i="1" kern="1200" dirty="0" smtClean="0">
                          <a:solidFill>
                            <a:srgbClr val="0033CC"/>
                          </a:solidFill>
                          <a:latin typeface="+mn-lt"/>
                          <a:ea typeface="+mn-ea"/>
                          <a:cs typeface="+mn-cs"/>
                        </a:rPr>
                        <a:t>Will change durations if tasks are set to effort-driven, unlike manually scheduled tasks.</a:t>
                      </a:r>
                      <a:endParaRPr lang="en-US" sz="1400" b="1" i="1" kern="1200" dirty="0">
                        <a:solidFill>
                          <a:srgbClr val="0033C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" marR="18288"/>
                </a:tc>
              </a:tr>
              <a:tr h="48789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Start date,</a:t>
                      </a:r>
                      <a:r>
                        <a:rPr lang="en-US" sz="1400" baseline="0" dirty="0" smtClean="0"/>
                        <a:t>  </a:t>
                      </a:r>
                      <a:br>
                        <a:rPr lang="en-US" sz="1400" baseline="0" dirty="0" smtClean="0"/>
                      </a:br>
                      <a:r>
                        <a:rPr lang="en-US" sz="1400" baseline="0" dirty="0" smtClean="0"/>
                        <a:t>Finish date</a:t>
                      </a:r>
                      <a:endParaRPr lang="en-US" sz="1400" dirty="0"/>
                    </a:p>
                  </a:txBody>
                  <a:tcPr marL="18288" marR="1828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Any content.  Ignored for scheduling.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For new tasks, initialized to blank.</a:t>
                      </a:r>
                      <a:endParaRPr kumimoji="0" lang="en-US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" marR="18288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dirty="0" smtClean="0"/>
                        <a:t>Only</a:t>
                      </a:r>
                      <a:r>
                        <a:rPr lang="en-US" sz="1400" baseline="0" dirty="0" smtClean="0"/>
                        <a:t> valid</a:t>
                      </a:r>
                      <a:r>
                        <a:rPr lang="en-US" sz="1400" dirty="0" smtClean="0"/>
                        <a:t> points in tim</a:t>
                      </a:r>
                      <a:r>
                        <a:rPr lang="en-US" sz="1400" baseline="0" dirty="0" smtClean="0"/>
                        <a:t>e allowed.  </a:t>
                      </a:r>
                      <a:br>
                        <a:rPr lang="en-US" sz="1400" baseline="0" dirty="0" smtClean="0"/>
                      </a:br>
                      <a:r>
                        <a:rPr lang="en-US" sz="1400" baseline="0" dirty="0" smtClean="0"/>
                        <a:t>For new tasks, initialized to project start date.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" marR="18288"/>
                </a:tc>
              </a:tr>
              <a:tr h="68879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Constraints, </a:t>
                      </a:r>
                      <a:br>
                        <a:rPr lang="en-US" sz="1400" dirty="0" smtClean="0"/>
                      </a:br>
                      <a:r>
                        <a:rPr lang="en-US" sz="1400" dirty="0" smtClean="0"/>
                        <a:t>project calendars,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resource calendars </a:t>
                      </a:r>
                      <a:endParaRPr lang="en-US" sz="1400" dirty="0"/>
                    </a:p>
                  </a:txBody>
                  <a:tcPr marL="18288" marR="18288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1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Ignored for scheduling.</a:t>
                      </a:r>
                      <a:endParaRPr kumimoji="0" lang="en-US" sz="1400" b="0" i="1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" marR="18288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 b="1" i="1" kern="1200" dirty="0">
                          <a:solidFill>
                            <a:srgbClr val="0033CC"/>
                          </a:solidFill>
                          <a:latin typeface="+mn-lt"/>
                          <a:ea typeface="+mn-ea"/>
                          <a:cs typeface="+mn-cs"/>
                        </a:rPr>
                        <a:t>Used by Project to </a:t>
                      </a:r>
                      <a:r>
                        <a:rPr lang="en-US" sz="1400" b="1" i="1" kern="1200" dirty="0" smtClean="0">
                          <a:solidFill>
                            <a:srgbClr val="0033CC"/>
                          </a:solidFill>
                          <a:latin typeface="+mn-lt"/>
                          <a:ea typeface="+mn-ea"/>
                          <a:cs typeface="+mn-cs"/>
                        </a:rPr>
                        <a:t>help </a:t>
                      </a:r>
                      <a:r>
                        <a:rPr lang="en-US" sz="1400" b="1" i="1" kern="1200" dirty="0">
                          <a:solidFill>
                            <a:srgbClr val="0033CC"/>
                          </a:solidFill>
                          <a:latin typeface="+mn-lt"/>
                          <a:ea typeface="+mn-ea"/>
                          <a:cs typeface="+mn-cs"/>
                        </a:rPr>
                        <a:t>determine best schedule.</a:t>
                      </a:r>
                    </a:p>
                  </a:txBody>
                  <a:tcPr marL="18288" marR="18288"/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99431" y="6246562"/>
            <a:ext cx="8229600" cy="297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200" b="1" i="1" kern="0" dirty="0"/>
              <a:t>Source: http://office.microsoft.com/en-us/project-help/how-scheduling-works-in-project-HA010373148.aspx</a:t>
            </a:r>
          </a:p>
        </p:txBody>
      </p:sp>
    </p:spTree>
    <p:extLst>
      <p:ext uri="{BB962C8B-B14F-4D97-AF65-F5344CB8AC3E}">
        <p14:creationId xmlns:p14="http://schemas.microsoft.com/office/powerpoint/2010/main" val="2578633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73087"/>
          </a:xfrm>
        </p:spPr>
        <p:txBody>
          <a:bodyPr/>
          <a:lstStyle/>
          <a:p>
            <a:r>
              <a:rPr lang="en-US" sz="3200" dirty="0" smtClean="0"/>
              <a:t>Auto Scheduling Modes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8401050" cy="5391149"/>
          </a:xfrm>
        </p:spPr>
        <p:txBody>
          <a:bodyPr/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</a:pPr>
            <a:r>
              <a:rPr lang="en-US" sz="2000" dirty="0" smtClean="0"/>
              <a:t>Rationale</a:t>
            </a:r>
            <a:endParaRPr lang="en-US" sz="2000" dirty="0"/>
          </a:p>
          <a:p>
            <a:pPr marL="685800" lvl="1">
              <a:lnSpc>
                <a:spcPct val="110000"/>
              </a:lnSpc>
              <a:spcBef>
                <a:spcPts val="0"/>
              </a:spcBef>
            </a:pPr>
            <a:r>
              <a:rPr lang="en-US" sz="1800" dirty="0"/>
              <a:t>Changes to schedules are </a:t>
            </a:r>
            <a:r>
              <a:rPr lang="en-US" sz="1800" i="1" dirty="0"/>
              <a:t>often</a:t>
            </a:r>
            <a:r>
              <a:rPr lang="en-US" sz="1800" dirty="0"/>
              <a:t> constrained by a need to keep one dimension of a schedule constant while making this change:   e.g.,</a:t>
            </a:r>
          </a:p>
          <a:p>
            <a:pPr marL="971550" lvl="2" indent="-285750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Absorb extra work relative to a set group of workers</a:t>
            </a:r>
          </a:p>
          <a:p>
            <a:pPr marL="971550" lvl="2" indent="-285750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Decrease duration relative to a set workload</a:t>
            </a:r>
          </a:p>
          <a:p>
            <a:pPr marL="971550" lvl="2" indent="-285750"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Decrease personnel relative to a set workload</a:t>
            </a:r>
          </a:p>
          <a:p>
            <a:pPr marL="685800" lvl="1">
              <a:lnSpc>
                <a:spcPct val="110000"/>
              </a:lnSpc>
              <a:spcBef>
                <a:spcPts val="0"/>
              </a:spcBef>
            </a:pPr>
            <a:r>
              <a:rPr lang="en-US" sz="1800" dirty="0"/>
              <a:t>Project 2010's modal auto-scheduling mechanism addresses this common case, while allowing for opt-out for non-typical scenarios 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</a:pPr>
            <a:r>
              <a:rPr lang="en-US" sz="2000" dirty="0" smtClean="0"/>
              <a:t>Mechanism</a:t>
            </a:r>
          </a:p>
          <a:p>
            <a:pPr marL="571500" lvl="1">
              <a:lnSpc>
                <a:spcPct val="110000"/>
              </a:lnSpc>
              <a:spcBef>
                <a:spcPts val="0"/>
              </a:spcBef>
            </a:pPr>
            <a:r>
              <a:rPr lang="en-US" sz="1800" dirty="0" smtClean="0"/>
              <a:t>Following a change to duration</a:t>
            </a:r>
            <a:r>
              <a:rPr lang="en-US" sz="1800" dirty="0"/>
              <a:t>, units, and/or </a:t>
            </a:r>
            <a:r>
              <a:rPr lang="en-US" sz="1800" dirty="0" smtClean="0"/>
              <a:t>work, automatically adjusts the value of a second item to maintain the current value of a third</a:t>
            </a:r>
          </a:p>
          <a:p>
            <a:pPr marL="571500" lvl="1">
              <a:lnSpc>
                <a:spcPct val="110000"/>
              </a:lnSpc>
              <a:spcBef>
                <a:spcPts val="0"/>
              </a:spcBef>
            </a:pPr>
            <a:r>
              <a:rPr lang="en-US" sz="1800" dirty="0" smtClean="0"/>
              <a:t>Adjustment determined by one of three user-selected scheduling modes:</a:t>
            </a:r>
            <a:endParaRPr lang="en-US" sz="1800" dirty="0"/>
          </a:p>
          <a:p>
            <a:pPr marL="800100" lvl="2">
              <a:lnSpc>
                <a:spcPct val="110000"/>
              </a:lnSpc>
              <a:spcBef>
                <a:spcPts val="0"/>
              </a:spcBef>
            </a:pPr>
            <a:r>
              <a:rPr lang="en-US" sz="1600" b="1" i="1" dirty="0"/>
              <a:t>fixed duration:   </a:t>
            </a:r>
            <a:r>
              <a:rPr lang="en-US" sz="1600" dirty="0"/>
              <a:t>preserve  </a:t>
            </a:r>
            <a:r>
              <a:rPr lang="en-US" sz="1600" b="1" i="1" dirty="0">
                <a:solidFill>
                  <a:srgbClr val="002060"/>
                </a:solidFill>
              </a:rPr>
              <a:t>work/units</a:t>
            </a:r>
            <a:r>
              <a:rPr lang="en-US" sz="1600" dirty="0"/>
              <a:t>  following changes to work or units</a:t>
            </a:r>
          </a:p>
          <a:p>
            <a:pPr marL="800100" lvl="2">
              <a:lnSpc>
                <a:spcPct val="110000"/>
              </a:lnSpc>
              <a:spcBef>
                <a:spcPts val="0"/>
              </a:spcBef>
            </a:pPr>
            <a:r>
              <a:rPr lang="en-US" sz="1600" b="1" i="1" dirty="0"/>
              <a:t>fixed units</a:t>
            </a:r>
            <a:r>
              <a:rPr lang="en-US" sz="1600" dirty="0"/>
              <a:t>:   preserve  </a:t>
            </a:r>
            <a:r>
              <a:rPr lang="en-US" sz="1600" b="1" i="1" dirty="0">
                <a:solidFill>
                  <a:srgbClr val="002060"/>
                </a:solidFill>
              </a:rPr>
              <a:t>work/duration</a:t>
            </a:r>
            <a:r>
              <a:rPr lang="en-US" sz="1600" dirty="0"/>
              <a:t>  following changes to work or duration</a:t>
            </a:r>
          </a:p>
          <a:p>
            <a:pPr marL="800100" lvl="2">
              <a:lnSpc>
                <a:spcPct val="110000"/>
              </a:lnSpc>
              <a:spcBef>
                <a:spcPts val="0"/>
              </a:spcBef>
            </a:pPr>
            <a:r>
              <a:rPr lang="en-US" sz="1600" b="1" i="1" dirty="0"/>
              <a:t>fixed work</a:t>
            </a:r>
            <a:r>
              <a:rPr lang="en-US" sz="1600" dirty="0"/>
              <a:t>:   preserve  </a:t>
            </a:r>
            <a:r>
              <a:rPr lang="en-US" sz="1600" b="1" i="1" dirty="0">
                <a:solidFill>
                  <a:srgbClr val="002060"/>
                </a:solidFill>
              </a:rPr>
              <a:t>duration*units</a:t>
            </a:r>
            <a:r>
              <a:rPr lang="en-US" sz="1600" dirty="0"/>
              <a:t>  following changes to duration or units</a:t>
            </a:r>
          </a:p>
          <a:p>
            <a:pPr marL="628650" lvl="1">
              <a:lnSpc>
                <a:spcPct val="110000"/>
              </a:lnSpc>
              <a:spcBef>
                <a:spcPts val="0"/>
              </a:spcBef>
            </a:pPr>
            <a:r>
              <a:rPr lang="en-US" sz="1800" dirty="0" smtClean="0"/>
              <a:t>Adjustment for changing # resources also affected by effort-driven property</a:t>
            </a:r>
          </a:p>
          <a:p>
            <a:pPr marL="628650" lvl="1">
              <a:lnSpc>
                <a:spcPct val="110000"/>
              </a:lnSpc>
              <a:spcBef>
                <a:spcPts val="0"/>
              </a:spcBef>
            </a:pPr>
            <a:r>
              <a:rPr lang="en-US" sz="1800" dirty="0" smtClean="0"/>
              <a:t>Adjustment always accompanied by an information (</a:t>
            </a:r>
            <a:r>
              <a:rPr lang="en-US" sz="1800" dirty="0" smtClean="0">
                <a:latin typeface="Arial Unicode MS"/>
                <a:ea typeface="Arial Unicode MS"/>
                <a:cs typeface="Arial Unicode MS"/>
              </a:rPr>
              <a:t>ⓘ</a:t>
            </a:r>
            <a:r>
              <a:rPr lang="en-US" sz="1800" dirty="0" smtClean="0"/>
              <a:t>) pop-up,  </a:t>
            </a:r>
            <a:br>
              <a:rPr lang="en-US" sz="1800" dirty="0" smtClean="0"/>
            </a:br>
            <a:r>
              <a:rPr lang="en-US" sz="1800" dirty="0" smtClean="0"/>
              <a:t>which offers other ways of rebalancing duration, units, and work</a:t>
            </a:r>
            <a:endParaRPr lang="en-US" sz="1400" dirty="0" smtClean="0"/>
          </a:p>
          <a:p>
            <a:pPr lvl="2"/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838570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C:\Users\phil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74" y="1026619"/>
            <a:ext cx="8144624" cy="438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274638"/>
            <a:ext cx="8429625" cy="542943"/>
          </a:xfrm>
        </p:spPr>
        <p:txBody>
          <a:bodyPr/>
          <a:lstStyle/>
          <a:p>
            <a:r>
              <a:rPr lang="en-US" sz="3200" dirty="0" smtClean="0">
                <a:solidFill>
                  <a:srgbClr val="000000"/>
                </a:solidFill>
              </a:rPr>
              <a:t>Auto Scheduling by Example: Fixed Duration</a:t>
            </a:r>
            <a:endParaRPr lang="en-US" sz="4800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304799" y="5591175"/>
            <a:ext cx="8574796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>
              <a:spcBef>
                <a:spcPts val="0"/>
              </a:spcBef>
            </a:pPr>
            <a:r>
              <a:rPr lang="en-US" sz="1900" i="1" kern="0" dirty="0" smtClean="0">
                <a:solidFill>
                  <a:srgbClr val="000000"/>
                </a:solidFill>
              </a:rPr>
              <a:t>Task information menu's task type field shows task type as </a:t>
            </a:r>
            <a:r>
              <a:rPr lang="en-US" sz="1900" b="1" i="1" kern="0" dirty="0" smtClean="0">
                <a:solidFill>
                  <a:srgbClr val="0070C0"/>
                </a:solidFill>
              </a:rPr>
              <a:t>Fixed Duration</a:t>
            </a:r>
          </a:p>
          <a:p>
            <a:pPr marL="285750" indent="-285750">
              <a:spcBef>
                <a:spcPts val="0"/>
              </a:spcBef>
            </a:pPr>
            <a:r>
              <a:rPr lang="en-US" sz="1900" i="1" kern="0" dirty="0" smtClean="0">
                <a:solidFill>
                  <a:srgbClr val="000000"/>
                </a:solidFill>
              </a:rPr>
              <a:t>For initial examples, sense of effort-driven flag doesn't matter </a:t>
            </a:r>
            <a:endParaRPr lang="en-US" sz="1900" i="1" kern="0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99067" y="4907409"/>
            <a:ext cx="3642407" cy="269509"/>
          </a:xfrm>
          <a:prstGeom prst="rect">
            <a:avLst/>
          </a:prstGeom>
          <a:noFill/>
          <a:ln w="381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2858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42943"/>
          </a:xfrm>
        </p:spPr>
        <p:txBody>
          <a:bodyPr/>
          <a:lstStyle/>
          <a:p>
            <a:r>
              <a:rPr lang="en-US" sz="3200" dirty="0" smtClean="0">
                <a:solidFill>
                  <a:srgbClr val="000000"/>
                </a:solidFill>
              </a:rPr>
              <a:t>Fixed </a:t>
            </a:r>
            <a:r>
              <a:rPr lang="en-US" sz="3200" dirty="0">
                <a:solidFill>
                  <a:srgbClr val="000000"/>
                </a:solidFill>
              </a:rPr>
              <a:t>Duration </a:t>
            </a:r>
            <a:r>
              <a:rPr lang="en-US" sz="3200" dirty="0" smtClean="0">
                <a:solidFill>
                  <a:srgbClr val="000000"/>
                </a:solidFill>
              </a:rPr>
              <a:t>Scheduling: Increased Work</a:t>
            </a:r>
            <a:endParaRPr lang="en-US" sz="4800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394105" y="4810125"/>
            <a:ext cx="8321408" cy="1786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buFontTx/>
              <a:buNone/>
            </a:pPr>
            <a:r>
              <a:rPr lang="en-US" sz="1800" b="1" i="1" kern="0" dirty="0" smtClean="0">
                <a:solidFill>
                  <a:srgbClr val="0033CC"/>
                </a:solidFill>
              </a:rPr>
              <a:t>Increasing work from 16 hours to 32 hours</a:t>
            </a:r>
            <a:r>
              <a:rPr lang="en-US" sz="1800" i="1" kern="0" dirty="0" smtClean="0">
                <a:solidFill>
                  <a:srgbClr val="000000"/>
                </a:solidFill>
              </a:rPr>
              <a:t> has the following effects:</a:t>
            </a:r>
          </a:p>
          <a:p>
            <a:pPr marL="285750" indent="-285750">
              <a:spcBef>
                <a:spcPts val="0"/>
              </a:spcBef>
            </a:pPr>
            <a:r>
              <a:rPr lang="en-US" sz="1800" i="1" kern="0" dirty="0" smtClean="0">
                <a:solidFill>
                  <a:srgbClr val="000000"/>
                </a:solidFill>
              </a:rPr>
              <a:t>preserves duration by increasing person 1's work day to 16 hours </a:t>
            </a:r>
            <a:br>
              <a:rPr lang="en-US" sz="1800" i="1" kern="0" dirty="0" smtClean="0">
                <a:solidFill>
                  <a:srgbClr val="000000"/>
                </a:solidFill>
              </a:rPr>
            </a:br>
            <a:r>
              <a:rPr lang="en-US" sz="1800" i="1" kern="0" dirty="0" smtClean="0">
                <a:solidFill>
                  <a:srgbClr val="000000"/>
                </a:solidFill>
              </a:rPr>
              <a:t>(confirmed with Resource </a:t>
            </a:r>
            <a:r>
              <a:rPr lang="en-US" sz="1800" i="1" kern="0" dirty="0">
                <a:solidFill>
                  <a:srgbClr val="000000"/>
                </a:solidFill>
              </a:rPr>
              <a:t>U</a:t>
            </a:r>
            <a:r>
              <a:rPr lang="en-US" sz="1800" i="1" kern="0" dirty="0" smtClean="0">
                <a:solidFill>
                  <a:srgbClr val="000000"/>
                </a:solidFill>
              </a:rPr>
              <a:t>sage View; note </a:t>
            </a:r>
            <a:r>
              <a:rPr lang="en-US" sz="1800" i="1" kern="0" dirty="0" err="1" smtClean="0">
                <a:solidFill>
                  <a:srgbClr val="000000"/>
                </a:solidFill>
              </a:rPr>
              <a:t>overallocation</a:t>
            </a:r>
            <a:r>
              <a:rPr lang="en-US" sz="1800" i="1" kern="0" dirty="0" smtClean="0">
                <a:solidFill>
                  <a:srgbClr val="000000"/>
                </a:solidFill>
              </a:rPr>
              <a:t> warning)</a:t>
            </a:r>
          </a:p>
          <a:p>
            <a:pPr marL="285750" indent="-285750">
              <a:spcBef>
                <a:spcPts val="0"/>
              </a:spcBef>
            </a:pPr>
            <a:r>
              <a:rPr lang="en-US" sz="1800" i="1" kern="0" dirty="0" smtClean="0">
                <a:solidFill>
                  <a:srgbClr val="000000"/>
                </a:solidFill>
              </a:rPr>
              <a:t>raises an </a:t>
            </a:r>
            <a:r>
              <a:rPr lang="en-US" sz="1800" b="1" i="1" kern="0" dirty="0" smtClean="0">
                <a:solidFill>
                  <a:srgbClr val="C00000"/>
                </a:solidFill>
              </a:rPr>
              <a:t>information box</a:t>
            </a:r>
            <a:r>
              <a:rPr lang="en-US" sz="1800" i="1" kern="0" dirty="0" smtClean="0">
                <a:solidFill>
                  <a:srgbClr val="000000"/>
                </a:solidFill>
              </a:rPr>
              <a:t>, which, when clicked, affords two options:</a:t>
            </a:r>
          </a:p>
          <a:p>
            <a:pPr marL="573088" lvl="1" indent="-287338">
              <a:spcBef>
                <a:spcPts val="0"/>
              </a:spcBef>
            </a:pPr>
            <a:r>
              <a:rPr lang="en-US" sz="1800" i="1" kern="0" dirty="0" smtClean="0">
                <a:solidFill>
                  <a:srgbClr val="000000"/>
                </a:solidFill>
              </a:rPr>
              <a:t>keep schedule shown above</a:t>
            </a:r>
          </a:p>
          <a:p>
            <a:pPr marL="573088" lvl="1" indent="-287338">
              <a:spcBef>
                <a:spcPts val="0"/>
              </a:spcBef>
            </a:pPr>
            <a:r>
              <a:rPr lang="en-US" sz="1800" i="1" kern="0" dirty="0" smtClean="0">
                <a:solidFill>
                  <a:srgbClr val="000000"/>
                </a:solidFill>
              </a:rPr>
              <a:t>keep original resource usage:  double duration to 4 days instead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0202779" y="827773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6" descr="C:\Users\phil\Desktop\Captu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08"/>
          <a:stretch/>
        </p:blipFill>
        <p:spPr bwMode="auto">
          <a:xfrm>
            <a:off x="184694" y="1003822"/>
            <a:ext cx="8729117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6770890" y="2286000"/>
            <a:ext cx="610985" cy="361950"/>
          </a:xfrm>
          <a:prstGeom prst="rect">
            <a:avLst/>
          </a:prstGeom>
          <a:noFill/>
          <a:ln w="635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543799" y="2286000"/>
            <a:ext cx="1171576" cy="424316"/>
          </a:xfrm>
          <a:prstGeom prst="rect">
            <a:avLst/>
          </a:prstGeom>
          <a:noFill/>
          <a:ln w="635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0242" name="Picture 2" descr="C:\Users\phil\Desktop\Cap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19" y="2891823"/>
            <a:ext cx="8729117" cy="171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6312305" y="4086225"/>
            <a:ext cx="610985" cy="361950"/>
          </a:xfrm>
          <a:prstGeom prst="rect">
            <a:avLst/>
          </a:prstGeom>
          <a:noFill/>
          <a:ln w="635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25232" y="4075013"/>
            <a:ext cx="259883" cy="32722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374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42943"/>
          </a:xfrm>
        </p:spPr>
        <p:txBody>
          <a:bodyPr/>
          <a:lstStyle/>
          <a:p>
            <a:r>
              <a:rPr lang="en-US" sz="3200" dirty="0" smtClean="0">
                <a:solidFill>
                  <a:srgbClr val="000000"/>
                </a:solidFill>
              </a:rPr>
              <a:t>Fixed </a:t>
            </a:r>
            <a:r>
              <a:rPr lang="en-US" sz="3200" dirty="0">
                <a:solidFill>
                  <a:srgbClr val="000000"/>
                </a:solidFill>
              </a:rPr>
              <a:t>Duration </a:t>
            </a:r>
            <a:r>
              <a:rPr lang="en-US" sz="3200" dirty="0" smtClean="0">
                <a:solidFill>
                  <a:srgbClr val="000000"/>
                </a:solidFill>
              </a:rPr>
              <a:t>Scheduling: Reduced Work</a:t>
            </a:r>
            <a:endParaRPr lang="en-US" sz="3200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394105" y="4662085"/>
            <a:ext cx="8321408" cy="1767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buFontTx/>
              <a:buNone/>
            </a:pPr>
            <a:r>
              <a:rPr lang="en-US" sz="1800" b="1" i="1" kern="0" dirty="0" smtClean="0">
                <a:solidFill>
                  <a:srgbClr val="0033CC"/>
                </a:solidFill>
              </a:rPr>
              <a:t>Reducing work from 16 hours to 8 hours</a:t>
            </a:r>
            <a:r>
              <a:rPr lang="en-US" sz="1800" i="1" kern="0" dirty="0" smtClean="0">
                <a:solidFill>
                  <a:srgbClr val="000000"/>
                </a:solidFill>
              </a:rPr>
              <a:t> does the following:</a:t>
            </a:r>
          </a:p>
          <a:p>
            <a:pPr marL="285750" indent="-285750">
              <a:spcBef>
                <a:spcPts val="0"/>
              </a:spcBef>
            </a:pPr>
            <a:r>
              <a:rPr lang="en-US" sz="1800" i="1" kern="0" dirty="0" smtClean="0">
                <a:solidFill>
                  <a:srgbClr val="000000"/>
                </a:solidFill>
              </a:rPr>
              <a:t>preserves duration by reducing person 1's work day to 4 hours </a:t>
            </a:r>
            <a:br>
              <a:rPr lang="en-US" sz="1800" i="1" kern="0" dirty="0" smtClean="0">
                <a:solidFill>
                  <a:srgbClr val="000000"/>
                </a:solidFill>
              </a:rPr>
            </a:br>
            <a:r>
              <a:rPr lang="en-US" sz="1800" i="1" kern="0" dirty="0" smtClean="0">
                <a:solidFill>
                  <a:srgbClr val="000000"/>
                </a:solidFill>
              </a:rPr>
              <a:t>(confirmed with Resource </a:t>
            </a:r>
            <a:r>
              <a:rPr lang="en-US" sz="1800" i="1" kern="0" dirty="0">
                <a:solidFill>
                  <a:srgbClr val="000000"/>
                </a:solidFill>
              </a:rPr>
              <a:t>U</a:t>
            </a:r>
            <a:r>
              <a:rPr lang="en-US" sz="1800" i="1" kern="0" dirty="0" smtClean="0">
                <a:solidFill>
                  <a:srgbClr val="000000"/>
                </a:solidFill>
              </a:rPr>
              <a:t>sage </a:t>
            </a:r>
            <a:r>
              <a:rPr lang="en-US" sz="1800" i="1" kern="0" dirty="0">
                <a:solidFill>
                  <a:srgbClr val="000000"/>
                </a:solidFill>
              </a:rPr>
              <a:t>V</a:t>
            </a:r>
            <a:r>
              <a:rPr lang="en-US" sz="1800" i="1" kern="0" dirty="0" smtClean="0">
                <a:solidFill>
                  <a:srgbClr val="000000"/>
                </a:solidFill>
              </a:rPr>
              <a:t>iew)</a:t>
            </a:r>
          </a:p>
          <a:p>
            <a:pPr marL="285750" indent="-285750">
              <a:spcBef>
                <a:spcPts val="0"/>
              </a:spcBef>
            </a:pPr>
            <a:r>
              <a:rPr lang="en-US" sz="1800" i="1" kern="0" dirty="0" smtClean="0">
                <a:solidFill>
                  <a:srgbClr val="000000"/>
                </a:solidFill>
              </a:rPr>
              <a:t>raises an </a:t>
            </a:r>
            <a:r>
              <a:rPr lang="en-US" sz="1800" b="1" i="1" kern="0" dirty="0" smtClean="0">
                <a:solidFill>
                  <a:srgbClr val="C00000"/>
                </a:solidFill>
              </a:rPr>
              <a:t>information box</a:t>
            </a:r>
            <a:r>
              <a:rPr lang="en-US" sz="1800" i="1" kern="0" dirty="0" smtClean="0">
                <a:solidFill>
                  <a:srgbClr val="000000"/>
                </a:solidFill>
              </a:rPr>
              <a:t>, which, when clicked, affords two options:</a:t>
            </a:r>
          </a:p>
          <a:p>
            <a:pPr marL="573088" lvl="1" indent="-287338">
              <a:spcBef>
                <a:spcPts val="0"/>
              </a:spcBef>
            </a:pPr>
            <a:r>
              <a:rPr lang="en-US" sz="1800" i="1" kern="0" dirty="0" smtClean="0">
                <a:solidFill>
                  <a:srgbClr val="000000"/>
                </a:solidFill>
              </a:rPr>
              <a:t>keep schedule shown above</a:t>
            </a:r>
          </a:p>
          <a:p>
            <a:pPr marL="573088" lvl="1" indent="-287338">
              <a:spcBef>
                <a:spcPts val="0"/>
              </a:spcBef>
            </a:pPr>
            <a:r>
              <a:rPr lang="en-US" sz="1800" i="1" kern="0" dirty="0" smtClean="0">
                <a:solidFill>
                  <a:srgbClr val="000000"/>
                </a:solidFill>
              </a:rPr>
              <a:t>keep original resource usage:  halve the duration instead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0202779" y="827773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6" descr="C:\Users\phil\Desktop\Captu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08"/>
          <a:stretch/>
        </p:blipFill>
        <p:spPr bwMode="auto">
          <a:xfrm>
            <a:off x="184694" y="994297"/>
            <a:ext cx="8729117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6732790" y="2266950"/>
            <a:ext cx="610985" cy="361950"/>
          </a:xfrm>
          <a:prstGeom prst="rect">
            <a:avLst/>
          </a:prstGeom>
          <a:noFill/>
          <a:ln w="635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9218" name="Picture 2" descr="C:\Users\phil\Desktop\Cap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94" y="2799851"/>
            <a:ext cx="8548688" cy="170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6199390" y="3981450"/>
            <a:ext cx="420485" cy="361950"/>
          </a:xfrm>
          <a:prstGeom prst="rect">
            <a:avLst/>
          </a:prstGeom>
          <a:noFill/>
          <a:ln w="635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891882" y="3998813"/>
            <a:ext cx="259883" cy="32722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8015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42943"/>
          </a:xfrm>
        </p:spPr>
        <p:txBody>
          <a:bodyPr/>
          <a:lstStyle/>
          <a:p>
            <a:r>
              <a:rPr lang="en-US" sz="3200" dirty="0" smtClean="0">
                <a:solidFill>
                  <a:srgbClr val="000000"/>
                </a:solidFill>
              </a:rPr>
              <a:t>Fixed </a:t>
            </a:r>
            <a:r>
              <a:rPr lang="en-US" sz="3200" dirty="0">
                <a:solidFill>
                  <a:srgbClr val="000000"/>
                </a:solidFill>
              </a:rPr>
              <a:t>Duration </a:t>
            </a:r>
            <a:r>
              <a:rPr lang="en-US" sz="3200" dirty="0" smtClean="0">
                <a:solidFill>
                  <a:srgbClr val="000000"/>
                </a:solidFill>
              </a:rPr>
              <a:t>Scheduling: Increased Units</a:t>
            </a:r>
            <a:endParaRPr lang="en-US" sz="4800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394105" y="5038725"/>
            <a:ext cx="8321408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buFontTx/>
              <a:buNone/>
            </a:pPr>
            <a:r>
              <a:rPr lang="en-US" sz="1800" b="1" i="1" kern="0" dirty="0" smtClean="0">
                <a:solidFill>
                  <a:srgbClr val="0033CC"/>
                </a:solidFill>
              </a:rPr>
              <a:t>Increasing person 1 to 200% time</a:t>
            </a:r>
            <a:r>
              <a:rPr lang="en-US" sz="1800" i="1" kern="0" dirty="0" smtClean="0">
                <a:solidFill>
                  <a:srgbClr val="000000"/>
                </a:solidFill>
              </a:rPr>
              <a:t> does the following:</a:t>
            </a:r>
          </a:p>
          <a:p>
            <a:pPr marL="285750" indent="-285750">
              <a:spcBef>
                <a:spcPts val="0"/>
              </a:spcBef>
            </a:pPr>
            <a:r>
              <a:rPr lang="en-US" sz="1800" i="1" kern="0" dirty="0" smtClean="0">
                <a:solidFill>
                  <a:srgbClr val="000000"/>
                </a:solidFill>
              </a:rPr>
              <a:t>preserves duration by </a:t>
            </a:r>
            <a:r>
              <a:rPr lang="en-US" sz="1800" b="1" i="1" kern="0" dirty="0" smtClean="0">
                <a:solidFill>
                  <a:srgbClr val="008000"/>
                </a:solidFill>
              </a:rPr>
              <a:t>increasing work to 32 hours</a:t>
            </a:r>
          </a:p>
          <a:p>
            <a:pPr marL="285750" indent="-285750">
              <a:spcBef>
                <a:spcPts val="0"/>
              </a:spcBef>
            </a:pPr>
            <a:r>
              <a:rPr lang="en-US" sz="1800" i="1" kern="0" dirty="0" smtClean="0">
                <a:solidFill>
                  <a:srgbClr val="000000"/>
                </a:solidFill>
              </a:rPr>
              <a:t>raises an </a:t>
            </a:r>
            <a:r>
              <a:rPr lang="en-US" sz="1800" b="1" i="1" kern="0" dirty="0" smtClean="0">
                <a:solidFill>
                  <a:srgbClr val="C00000"/>
                </a:solidFill>
              </a:rPr>
              <a:t>information box</a:t>
            </a:r>
            <a:r>
              <a:rPr lang="en-US" sz="1800" i="1" kern="0" dirty="0" smtClean="0">
                <a:solidFill>
                  <a:srgbClr val="000000"/>
                </a:solidFill>
              </a:rPr>
              <a:t>, which, when clicked, affords two options:</a:t>
            </a:r>
          </a:p>
          <a:p>
            <a:pPr marL="573088" lvl="1" indent="-287338">
              <a:spcBef>
                <a:spcPts val="0"/>
              </a:spcBef>
            </a:pPr>
            <a:r>
              <a:rPr lang="en-US" sz="1800" i="1" kern="0" dirty="0" smtClean="0">
                <a:solidFill>
                  <a:srgbClr val="000000"/>
                </a:solidFill>
              </a:rPr>
              <a:t>keep schedule shown above</a:t>
            </a:r>
          </a:p>
          <a:p>
            <a:pPr marL="573088" lvl="1" indent="-287338">
              <a:spcBef>
                <a:spcPts val="0"/>
              </a:spcBef>
            </a:pPr>
            <a:r>
              <a:rPr lang="en-US" sz="1800" i="1" kern="0" dirty="0" smtClean="0">
                <a:solidFill>
                  <a:srgbClr val="000000"/>
                </a:solidFill>
              </a:rPr>
              <a:t>keep original work:  halve duration to 1 day instead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0202779" y="827773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6" descr="C:\Users\phil\Desktop\Captu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08"/>
          <a:stretch/>
        </p:blipFill>
        <p:spPr bwMode="auto">
          <a:xfrm>
            <a:off x="184694" y="1003822"/>
            <a:ext cx="8729117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610975" y="2286000"/>
            <a:ext cx="1104150" cy="361950"/>
          </a:xfrm>
          <a:prstGeom prst="rect">
            <a:avLst/>
          </a:prstGeom>
          <a:noFill/>
          <a:ln w="635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877048" y="2286000"/>
            <a:ext cx="542925" cy="316204"/>
          </a:xfrm>
          <a:prstGeom prst="rect">
            <a:avLst/>
          </a:prstGeom>
          <a:noFill/>
          <a:ln w="635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8194" name="Picture 2" descr="C:\Users\phil\Desktop\Cap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94" y="3119675"/>
            <a:ext cx="8644981" cy="171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5402238" y="4374079"/>
            <a:ext cx="259883" cy="32722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662121" y="4335979"/>
            <a:ext cx="1119679" cy="361950"/>
          </a:xfrm>
          <a:prstGeom prst="rect">
            <a:avLst/>
          </a:prstGeom>
          <a:noFill/>
          <a:ln w="635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848474" y="4358851"/>
            <a:ext cx="581026" cy="339077"/>
          </a:xfrm>
          <a:prstGeom prst="rect">
            <a:avLst/>
          </a:prstGeom>
          <a:noFill/>
          <a:ln w="635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278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42943"/>
          </a:xfrm>
        </p:spPr>
        <p:txBody>
          <a:bodyPr/>
          <a:lstStyle/>
          <a:p>
            <a:r>
              <a:rPr lang="en-US" sz="3200" dirty="0" smtClean="0">
                <a:solidFill>
                  <a:srgbClr val="000000"/>
                </a:solidFill>
              </a:rPr>
              <a:t>Fixed </a:t>
            </a:r>
            <a:r>
              <a:rPr lang="en-US" sz="3200" dirty="0">
                <a:solidFill>
                  <a:srgbClr val="000000"/>
                </a:solidFill>
              </a:rPr>
              <a:t>Duration </a:t>
            </a:r>
            <a:r>
              <a:rPr lang="en-US" sz="3200" dirty="0" smtClean="0">
                <a:solidFill>
                  <a:srgbClr val="000000"/>
                </a:solidFill>
              </a:rPr>
              <a:t>Scheduling: Reduced Units</a:t>
            </a:r>
            <a:endParaRPr lang="en-US" sz="4800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391080" y="5029200"/>
            <a:ext cx="8321408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buFontTx/>
              <a:buNone/>
            </a:pPr>
            <a:r>
              <a:rPr lang="en-US" sz="1800" b="1" i="1" kern="0" dirty="0" smtClean="0">
                <a:solidFill>
                  <a:srgbClr val="0033CC"/>
                </a:solidFill>
              </a:rPr>
              <a:t>Cutting person 1 to 50% time</a:t>
            </a:r>
            <a:r>
              <a:rPr lang="en-US" sz="1800" i="1" kern="0" dirty="0" smtClean="0">
                <a:solidFill>
                  <a:srgbClr val="000000"/>
                </a:solidFill>
              </a:rPr>
              <a:t> does the following:</a:t>
            </a:r>
          </a:p>
          <a:p>
            <a:pPr marL="285750" indent="-285750">
              <a:spcBef>
                <a:spcPts val="0"/>
              </a:spcBef>
            </a:pPr>
            <a:r>
              <a:rPr lang="en-US" sz="1800" i="1" kern="0" dirty="0" smtClean="0">
                <a:solidFill>
                  <a:srgbClr val="000000"/>
                </a:solidFill>
              </a:rPr>
              <a:t>preserves duration by </a:t>
            </a:r>
            <a:r>
              <a:rPr lang="en-US" sz="1800" b="1" i="1" kern="0" dirty="0" smtClean="0">
                <a:solidFill>
                  <a:srgbClr val="008000"/>
                </a:solidFill>
              </a:rPr>
              <a:t>reducing work to 8 hours</a:t>
            </a:r>
          </a:p>
          <a:p>
            <a:pPr marL="285750" indent="-285750">
              <a:spcBef>
                <a:spcPts val="0"/>
              </a:spcBef>
            </a:pPr>
            <a:r>
              <a:rPr lang="en-US" sz="1800" i="1" kern="0" dirty="0" smtClean="0">
                <a:solidFill>
                  <a:srgbClr val="000000"/>
                </a:solidFill>
              </a:rPr>
              <a:t>raises an </a:t>
            </a:r>
            <a:r>
              <a:rPr lang="en-US" sz="1800" b="1" i="1" kern="0" dirty="0" smtClean="0">
                <a:solidFill>
                  <a:srgbClr val="C00000"/>
                </a:solidFill>
              </a:rPr>
              <a:t>information box</a:t>
            </a:r>
            <a:r>
              <a:rPr lang="en-US" sz="1800" i="1" kern="0" dirty="0" smtClean="0">
                <a:solidFill>
                  <a:srgbClr val="000000"/>
                </a:solidFill>
              </a:rPr>
              <a:t>, which, when clicked, affords two options:</a:t>
            </a:r>
          </a:p>
          <a:p>
            <a:pPr marL="573088" lvl="1" indent="-287338">
              <a:spcBef>
                <a:spcPts val="0"/>
              </a:spcBef>
            </a:pPr>
            <a:r>
              <a:rPr lang="en-US" sz="1800" i="1" kern="0" dirty="0" smtClean="0">
                <a:solidFill>
                  <a:srgbClr val="000000"/>
                </a:solidFill>
              </a:rPr>
              <a:t>keep schedule shown above</a:t>
            </a:r>
          </a:p>
          <a:p>
            <a:pPr marL="573088" lvl="1" indent="-287338">
              <a:spcBef>
                <a:spcPts val="0"/>
              </a:spcBef>
            </a:pPr>
            <a:r>
              <a:rPr lang="en-US" sz="1800" i="1" kern="0" dirty="0" smtClean="0">
                <a:solidFill>
                  <a:srgbClr val="000000"/>
                </a:solidFill>
              </a:rPr>
              <a:t>keep original work:  double duration to 4 days instead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0202779" y="827773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6" descr="C:\Users\phil\Desktop\Captu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08"/>
          <a:stretch/>
        </p:blipFill>
        <p:spPr bwMode="auto">
          <a:xfrm>
            <a:off x="184694" y="1013347"/>
            <a:ext cx="8729117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5599315" y="2295525"/>
            <a:ext cx="1182485" cy="361950"/>
          </a:xfrm>
          <a:prstGeom prst="rect">
            <a:avLst/>
          </a:prstGeom>
          <a:noFill/>
          <a:ln w="635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848474" y="2318398"/>
            <a:ext cx="504826" cy="316204"/>
          </a:xfrm>
          <a:prstGeom prst="rect">
            <a:avLst/>
          </a:prstGeom>
          <a:noFill/>
          <a:ln w="635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7170" name="Picture 2" descr="C:\Users\phil\Desktop\Captur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771"/>
          <a:stretch/>
        </p:blipFill>
        <p:spPr bwMode="auto">
          <a:xfrm>
            <a:off x="184694" y="3136218"/>
            <a:ext cx="8691586" cy="167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5440338" y="4431229"/>
            <a:ext cx="259883" cy="32722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751715" y="4374079"/>
            <a:ext cx="1030085" cy="361950"/>
          </a:xfrm>
          <a:prstGeom prst="rect">
            <a:avLst/>
          </a:prstGeom>
          <a:noFill/>
          <a:ln w="635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48474" y="4396951"/>
            <a:ext cx="581026" cy="339077"/>
          </a:xfrm>
          <a:prstGeom prst="rect">
            <a:avLst/>
          </a:prstGeom>
          <a:noFill/>
          <a:ln w="635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1547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phil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90" y="3009267"/>
            <a:ext cx="8824912" cy="16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41" y="274638"/>
            <a:ext cx="8517369" cy="542943"/>
          </a:xfrm>
        </p:spPr>
        <p:txBody>
          <a:bodyPr/>
          <a:lstStyle/>
          <a:p>
            <a:r>
              <a:rPr lang="en-US" sz="3100" dirty="0" smtClean="0">
                <a:solidFill>
                  <a:srgbClr val="000000"/>
                </a:solidFill>
              </a:rPr>
              <a:t>Fixed </a:t>
            </a:r>
            <a:r>
              <a:rPr lang="en-US" sz="3100" dirty="0">
                <a:solidFill>
                  <a:srgbClr val="000000"/>
                </a:solidFill>
              </a:rPr>
              <a:t>Duration </a:t>
            </a:r>
            <a:r>
              <a:rPr lang="en-US" sz="3100" dirty="0" smtClean="0">
                <a:solidFill>
                  <a:srgbClr val="000000"/>
                </a:solidFill>
              </a:rPr>
              <a:t>Scheduling: Increased Duration</a:t>
            </a:r>
            <a:endParaRPr lang="en-US" sz="3100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394105" y="4886325"/>
            <a:ext cx="8321408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spcAft>
                <a:spcPts val="400"/>
              </a:spcAft>
              <a:buFontTx/>
              <a:buNone/>
            </a:pPr>
            <a:r>
              <a:rPr lang="en-US" sz="1800" b="1" i="1" kern="0" dirty="0" smtClean="0">
                <a:solidFill>
                  <a:srgbClr val="0033CC"/>
                </a:solidFill>
              </a:rPr>
              <a:t>Doubling the </a:t>
            </a:r>
            <a:r>
              <a:rPr lang="en-US" sz="1800" b="1" i="1" kern="0" dirty="0">
                <a:solidFill>
                  <a:srgbClr val="0033CC"/>
                </a:solidFill>
              </a:rPr>
              <a:t>initial task's duration</a:t>
            </a:r>
            <a:r>
              <a:rPr lang="en-US" sz="1800" i="1" kern="0" dirty="0">
                <a:solidFill>
                  <a:srgbClr val="000000"/>
                </a:solidFill>
              </a:rPr>
              <a:t> does the following:</a:t>
            </a:r>
          </a:p>
          <a:p>
            <a:pPr marL="285750" indent="-285750">
              <a:spcBef>
                <a:spcPts val="0"/>
              </a:spcBef>
            </a:pPr>
            <a:r>
              <a:rPr lang="en-US" sz="1800" b="1" i="1" kern="0" dirty="0" smtClean="0">
                <a:solidFill>
                  <a:srgbClr val="008000"/>
                </a:solidFill>
              </a:rPr>
              <a:t>doubles work </a:t>
            </a:r>
            <a:r>
              <a:rPr lang="en-US" sz="1800" b="1" i="1" kern="0" dirty="0">
                <a:solidFill>
                  <a:srgbClr val="008000"/>
                </a:solidFill>
              </a:rPr>
              <a:t>from 16 to </a:t>
            </a:r>
            <a:r>
              <a:rPr lang="en-US" sz="1800" b="1" i="1" kern="0" dirty="0" smtClean="0">
                <a:solidFill>
                  <a:srgbClr val="008000"/>
                </a:solidFill>
              </a:rPr>
              <a:t>32 </a:t>
            </a:r>
            <a:r>
              <a:rPr lang="en-US" sz="1800" b="1" i="1" kern="0" dirty="0">
                <a:solidFill>
                  <a:srgbClr val="008000"/>
                </a:solidFill>
              </a:rPr>
              <a:t>hours </a:t>
            </a:r>
          </a:p>
          <a:p>
            <a:pPr marL="285750" indent="-285750">
              <a:spcBef>
                <a:spcPts val="0"/>
              </a:spcBef>
            </a:pPr>
            <a:r>
              <a:rPr lang="en-US" sz="1800" i="1" kern="0" dirty="0">
                <a:solidFill>
                  <a:srgbClr val="000000"/>
                </a:solidFill>
              </a:rPr>
              <a:t>raises an </a:t>
            </a:r>
            <a:r>
              <a:rPr lang="en-US" sz="1800" b="1" i="1" kern="0" dirty="0">
                <a:solidFill>
                  <a:srgbClr val="C00000"/>
                </a:solidFill>
              </a:rPr>
              <a:t>information box</a:t>
            </a:r>
            <a:r>
              <a:rPr lang="en-US" sz="1800" i="1" kern="0" dirty="0">
                <a:solidFill>
                  <a:srgbClr val="000000"/>
                </a:solidFill>
              </a:rPr>
              <a:t>, which affords two</a:t>
            </a:r>
            <a:r>
              <a:rPr lang="en-US" sz="1800" b="1" i="1" kern="0" dirty="0">
                <a:solidFill>
                  <a:srgbClr val="000000"/>
                </a:solidFill>
              </a:rPr>
              <a:t> </a:t>
            </a:r>
            <a:r>
              <a:rPr lang="en-US" sz="1800" i="1" kern="0" dirty="0">
                <a:solidFill>
                  <a:srgbClr val="000000"/>
                </a:solidFill>
              </a:rPr>
              <a:t>options:</a:t>
            </a:r>
          </a:p>
          <a:p>
            <a:pPr marL="573088" lvl="1" indent="-287338">
              <a:spcBef>
                <a:spcPts val="0"/>
              </a:spcBef>
            </a:pPr>
            <a:r>
              <a:rPr lang="en-US" sz="1800" i="1" kern="0" dirty="0">
                <a:solidFill>
                  <a:srgbClr val="000000"/>
                </a:solidFill>
              </a:rPr>
              <a:t>keep schedule shown above</a:t>
            </a:r>
          </a:p>
          <a:p>
            <a:pPr marL="573088" lvl="1" indent="-287338">
              <a:spcBef>
                <a:spcPts val="0"/>
              </a:spcBef>
            </a:pPr>
            <a:r>
              <a:rPr lang="en-US" sz="1800" i="1" kern="0" dirty="0">
                <a:solidFill>
                  <a:srgbClr val="000000"/>
                </a:solidFill>
              </a:rPr>
              <a:t>keep original work; work person 1 200% time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459013" y="4233228"/>
            <a:ext cx="259883" cy="32722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202779" y="827773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756996" y="4219778"/>
            <a:ext cx="695882" cy="340673"/>
          </a:xfrm>
          <a:prstGeom prst="rect">
            <a:avLst/>
          </a:prstGeom>
          <a:noFill/>
          <a:ln w="635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562723" y="4219778"/>
            <a:ext cx="542925" cy="316204"/>
          </a:xfrm>
          <a:prstGeom prst="rect">
            <a:avLst/>
          </a:prstGeom>
          <a:noFill/>
          <a:ln w="635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196135" y="4233228"/>
            <a:ext cx="1804467" cy="340673"/>
          </a:xfrm>
          <a:prstGeom prst="rect">
            <a:avLst/>
          </a:prstGeom>
          <a:noFill/>
          <a:ln w="635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7" name="Picture 6" descr="C:\Users\phil\Desktop\Captur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08"/>
          <a:stretch/>
        </p:blipFill>
        <p:spPr bwMode="auto">
          <a:xfrm>
            <a:off x="184694" y="1022872"/>
            <a:ext cx="8729117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2741815" y="2305050"/>
            <a:ext cx="610985" cy="361950"/>
          </a:xfrm>
          <a:prstGeom prst="rect">
            <a:avLst/>
          </a:prstGeom>
          <a:noFill/>
          <a:ln w="635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877048" y="2305050"/>
            <a:ext cx="542925" cy="316204"/>
          </a:xfrm>
          <a:prstGeom prst="rect">
            <a:avLst/>
          </a:prstGeom>
          <a:noFill/>
          <a:ln w="635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543799" y="2305050"/>
            <a:ext cx="1171576" cy="424316"/>
          </a:xfrm>
          <a:prstGeom prst="rect">
            <a:avLst/>
          </a:prstGeom>
          <a:noFill/>
          <a:ln w="635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8092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9" name="Picture 9" descr="C:\Users\phil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94" y="3039210"/>
            <a:ext cx="8767763" cy="1627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69863"/>
            <a:ext cx="8442417" cy="542943"/>
          </a:xfrm>
        </p:spPr>
        <p:txBody>
          <a:bodyPr/>
          <a:lstStyle/>
          <a:p>
            <a:r>
              <a:rPr lang="en-US" sz="3200" dirty="0" smtClean="0">
                <a:solidFill>
                  <a:srgbClr val="000000"/>
                </a:solidFill>
              </a:rPr>
              <a:t>Fixed </a:t>
            </a:r>
            <a:r>
              <a:rPr lang="en-US" sz="3200" dirty="0">
                <a:solidFill>
                  <a:srgbClr val="000000"/>
                </a:solidFill>
              </a:rPr>
              <a:t>Duration </a:t>
            </a:r>
            <a:r>
              <a:rPr lang="en-US" sz="3200" dirty="0" smtClean="0">
                <a:solidFill>
                  <a:srgbClr val="000000"/>
                </a:solidFill>
              </a:rPr>
              <a:t>Scheduling: Reduced Duration</a:t>
            </a:r>
            <a:endParaRPr lang="en-US" sz="4800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326193" y="4891834"/>
            <a:ext cx="7977541" cy="1566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spcAft>
                <a:spcPts val="400"/>
              </a:spcAft>
              <a:buFontTx/>
              <a:buNone/>
            </a:pPr>
            <a:r>
              <a:rPr lang="en-US" sz="1800" b="1" i="1" kern="0" dirty="0" smtClean="0">
                <a:solidFill>
                  <a:srgbClr val="0033CC"/>
                </a:solidFill>
              </a:rPr>
              <a:t>Halving the initial task's duration</a:t>
            </a:r>
            <a:r>
              <a:rPr lang="en-US" sz="1800" i="1" kern="0" dirty="0" smtClean="0">
                <a:solidFill>
                  <a:srgbClr val="000000"/>
                </a:solidFill>
              </a:rPr>
              <a:t> does the following:</a:t>
            </a:r>
          </a:p>
          <a:p>
            <a:pPr marL="285750" indent="-285750">
              <a:spcBef>
                <a:spcPts val="0"/>
              </a:spcBef>
            </a:pPr>
            <a:r>
              <a:rPr lang="en-US" sz="1800" b="1" i="1" kern="0" dirty="0" smtClean="0">
                <a:solidFill>
                  <a:srgbClr val="008000"/>
                </a:solidFill>
              </a:rPr>
              <a:t>halves work from 16 to 8 hours </a:t>
            </a:r>
          </a:p>
          <a:p>
            <a:pPr marL="285750" indent="-285750">
              <a:spcBef>
                <a:spcPts val="0"/>
              </a:spcBef>
            </a:pPr>
            <a:r>
              <a:rPr lang="en-US" sz="1800" i="1" kern="0" dirty="0" smtClean="0">
                <a:solidFill>
                  <a:srgbClr val="000000"/>
                </a:solidFill>
              </a:rPr>
              <a:t>raises an </a:t>
            </a:r>
            <a:r>
              <a:rPr lang="en-US" sz="1800" b="1" i="1" kern="0" dirty="0" smtClean="0">
                <a:solidFill>
                  <a:srgbClr val="C00000"/>
                </a:solidFill>
              </a:rPr>
              <a:t>information box</a:t>
            </a:r>
            <a:r>
              <a:rPr lang="en-US" sz="1800" i="1" kern="0" dirty="0" smtClean="0">
                <a:solidFill>
                  <a:srgbClr val="000000"/>
                </a:solidFill>
              </a:rPr>
              <a:t>, which affords </a:t>
            </a:r>
            <a:r>
              <a:rPr lang="en-US" sz="1800" i="1" kern="0" dirty="0">
                <a:solidFill>
                  <a:srgbClr val="000000"/>
                </a:solidFill>
              </a:rPr>
              <a:t>two</a:t>
            </a:r>
            <a:r>
              <a:rPr lang="en-US" sz="1800" b="1" i="1" kern="0" dirty="0" smtClean="0">
                <a:solidFill>
                  <a:srgbClr val="000000"/>
                </a:solidFill>
              </a:rPr>
              <a:t> </a:t>
            </a:r>
            <a:r>
              <a:rPr lang="en-US" sz="1800" i="1" kern="0" dirty="0" smtClean="0">
                <a:solidFill>
                  <a:srgbClr val="000000"/>
                </a:solidFill>
              </a:rPr>
              <a:t>options:</a:t>
            </a:r>
          </a:p>
          <a:p>
            <a:pPr marL="573088" lvl="1" indent="-287338">
              <a:spcBef>
                <a:spcPts val="0"/>
              </a:spcBef>
            </a:pPr>
            <a:r>
              <a:rPr lang="en-US" sz="1800" i="1" kern="0" dirty="0">
                <a:solidFill>
                  <a:srgbClr val="000000"/>
                </a:solidFill>
              </a:rPr>
              <a:t>keep schedule shown above</a:t>
            </a:r>
          </a:p>
          <a:p>
            <a:pPr marL="573088" lvl="1" indent="-287338">
              <a:spcBef>
                <a:spcPts val="0"/>
              </a:spcBef>
            </a:pPr>
            <a:r>
              <a:rPr lang="en-US" sz="1800" i="1" kern="0" dirty="0" smtClean="0">
                <a:solidFill>
                  <a:srgbClr val="000000"/>
                </a:solidFill>
              </a:rPr>
              <a:t>keep original work; work person 1 200% time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0202779" y="827773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914650" y="4257601"/>
            <a:ext cx="685800" cy="444417"/>
          </a:xfrm>
          <a:prstGeom prst="rect">
            <a:avLst/>
          </a:prstGeom>
          <a:noFill/>
          <a:ln w="635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96233" y="4356183"/>
            <a:ext cx="259883" cy="3162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508396" y="4249390"/>
            <a:ext cx="1171576" cy="424316"/>
          </a:xfrm>
          <a:prstGeom prst="rect">
            <a:avLst/>
          </a:prstGeom>
          <a:noFill/>
          <a:ln w="635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896099" y="4352851"/>
            <a:ext cx="542925" cy="316204"/>
          </a:xfrm>
          <a:prstGeom prst="rect">
            <a:avLst/>
          </a:prstGeom>
          <a:noFill/>
          <a:ln w="635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27" name="Picture 6" descr="C:\Users\phil\Desktop\Captur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08"/>
          <a:stretch/>
        </p:blipFill>
        <p:spPr bwMode="auto">
          <a:xfrm>
            <a:off x="184694" y="1003822"/>
            <a:ext cx="8729117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2741815" y="2286000"/>
            <a:ext cx="610985" cy="361950"/>
          </a:xfrm>
          <a:prstGeom prst="rect">
            <a:avLst/>
          </a:prstGeom>
          <a:noFill/>
          <a:ln w="635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877048" y="2286000"/>
            <a:ext cx="542925" cy="316204"/>
          </a:xfrm>
          <a:prstGeom prst="rect">
            <a:avLst/>
          </a:prstGeom>
          <a:noFill/>
          <a:ln w="635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543799" y="2286000"/>
            <a:ext cx="1171576" cy="424316"/>
          </a:xfrm>
          <a:prstGeom prst="rect">
            <a:avLst/>
          </a:prstGeom>
          <a:noFill/>
          <a:ln w="635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144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Fixed Duration Scheduling, </a:t>
            </a:r>
            <a:br>
              <a:rPr lang="en-US" sz="3200" dirty="0" smtClean="0"/>
            </a:br>
            <a:r>
              <a:rPr lang="en-US" sz="3200" dirty="0" smtClean="0"/>
              <a:t>Changing the Number of Resources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675" y="1437954"/>
            <a:ext cx="8229600" cy="1266824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Two cases:</a:t>
            </a:r>
          </a:p>
          <a:p>
            <a:r>
              <a:rPr lang="en-US" sz="2000" dirty="0" smtClean="0"/>
              <a:t>Effort-driven scheduling is enabled</a:t>
            </a:r>
          </a:p>
          <a:p>
            <a:r>
              <a:rPr lang="en-US" sz="2000" dirty="0" smtClean="0"/>
              <a:t>Effort-driven scheduling is disabled</a:t>
            </a:r>
            <a:endParaRPr lang="en-US" sz="2000" dirty="0"/>
          </a:p>
        </p:txBody>
      </p:sp>
      <p:pic>
        <p:nvPicPr>
          <p:cNvPr id="13314" name="Picture 2" descr="C:\Users\phil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49" y="2790502"/>
            <a:ext cx="8422637" cy="338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153025" y="5851606"/>
            <a:ext cx="1143001" cy="320593"/>
          </a:xfrm>
          <a:prstGeom prst="rect">
            <a:avLst/>
          </a:prstGeom>
          <a:noFill/>
          <a:ln w="635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988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phil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48" y="1075496"/>
            <a:ext cx="8678291" cy="287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42943"/>
          </a:xfrm>
        </p:spPr>
        <p:txBody>
          <a:bodyPr/>
          <a:lstStyle/>
          <a:p>
            <a:r>
              <a:rPr lang="en-US" sz="3200" dirty="0" err="1" smtClean="0">
                <a:solidFill>
                  <a:srgbClr val="000000"/>
                </a:solidFill>
              </a:rPr>
              <a:t>Overallocation</a:t>
            </a:r>
            <a:r>
              <a:rPr lang="en-US" sz="3200" dirty="0" smtClean="0">
                <a:solidFill>
                  <a:srgbClr val="000000"/>
                </a:solidFill>
              </a:rPr>
              <a:t>: Gantt Chart View</a:t>
            </a:r>
            <a:endParaRPr lang="en-US" sz="4800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247048" y="4234070"/>
            <a:ext cx="8502318" cy="2107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i="1" kern="0" dirty="0" smtClean="0"/>
              <a:t>This example shows an </a:t>
            </a:r>
            <a:r>
              <a:rPr lang="en-US" sz="1800" i="1" kern="0" dirty="0" err="1" smtClean="0"/>
              <a:t>overallocation</a:t>
            </a:r>
            <a:r>
              <a:rPr lang="en-US" sz="1800" i="1" kern="0" dirty="0" smtClean="0"/>
              <a:t> resulting from allocating all available units of a common resource to two overlapping tasks.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i="1" kern="0" dirty="0" smtClean="0"/>
              <a:t>Project's Gantt Chart view shows a </a:t>
            </a:r>
            <a:r>
              <a:rPr lang="en-US" sz="1800" b="1" i="1" kern="0" dirty="0" smtClean="0">
                <a:solidFill>
                  <a:srgbClr val="C00000"/>
                </a:solidFill>
              </a:rPr>
              <a:t>bold red</a:t>
            </a:r>
            <a:r>
              <a:rPr lang="en-US" sz="1800" i="1" kern="0" dirty="0"/>
              <a:t> </a:t>
            </a:r>
            <a:r>
              <a:rPr lang="en-US" sz="1800" b="1" i="1" kern="0" dirty="0">
                <a:solidFill>
                  <a:srgbClr val="C00000"/>
                </a:solidFill>
              </a:rPr>
              <a:t>stick </a:t>
            </a:r>
            <a:r>
              <a:rPr lang="en-US" sz="1800" b="1" i="1" kern="0" dirty="0" smtClean="0">
                <a:solidFill>
                  <a:srgbClr val="C00000"/>
                </a:solidFill>
              </a:rPr>
              <a:t>figure </a:t>
            </a:r>
            <a:r>
              <a:rPr lang="en-US" sz="1800" i="1" kern="0" dirty="0" smtClean="0"/>
              <a:t>in the affected tasks' information fields.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i="1" kern="0" dirty="0" smtClean="0"/>
              <a:t>Hovering the mouse over the stick figure yields a pop-up box that says "</a:t>
            </a:r>
            <a:r>
              <a:rPr lang="en-US" sz="1800" b="1" i="1" kern="0" dirty="0" smtClean="0">
                <a:solidFill>
                  <a:srgbClr val="0033CC"/>
                </a:solidFill>
              </a:rPr>
              <a:t>This task has resources assigned which are </a:t>
            </a:r>
            <a:r>
              <a:rPr lang="en-US" sz="1800" b="1" i="1" kern="0" dirty="0" err="1" smtClean="0">
                <a:solidFill>
                  <a:srgbClr val="0033CC"/>
                </a:solidFill>
              </a:rPr>
              <a:t>overallocated</a:t>
            </a:r>
            <a:r>
              <a:rPr lang="en-US" sz="1800" b="1" i="1" kern="0" dirty="0" smtClean="0">
                <a:solidFill>
                  <a:srgbClr val="0033CC"/>
                </a:solidFill>
              </a:rPr>
              <a:t>.  Right-click for options.</a:t>
            </a:r>
            <a:r>
              <a:rPr lang="en-US" sz="1800" i="1" kern="0" dirty="0" smtClean="0"/>
              <a:t>"</a:t>
            </a:r>
          </a:p>
          <a:p>
            <a:pPr>
              <a:spcBef>
                <a:spcPts val="0"/>
              </a:spcBef>
            </a:pPr>
            <a:endParaRPr lang="en-US" sz="1600" i="1" kern="0" dirty="0" smtClean="0"/>
          </a:p>
        </p:txBody>
      </p:sp>
      <p:sp>
        <p:nvSpPr>
          <p:cNvPr id="15" name="Rectangle 14"/>
          <p:cNvSpPr/>
          <p:nvPr/>
        </p:nvSpPr>
        <p:spPr>
          <a:xfrm>
            <a:off x="807693" y="2431977"/>
            <a:ext cx="318463" cy="447546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197658" y="2511123"/>
            <a:ext cx="837398" cy="354151"/>
          </a:xfrm>
          <a:prstGeom prst="rect">
            <a:avLst/>
          </a:prstGeom>
          <a:noFill/>
          <a:ln w="635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636641" y="2417728"/>
            <a:ext cx="1020342" cy="447546"/>
          </a:xfrm>
          <a:prstGeom prst="rect">
            <a:avLst/>
          </a:prstGeom>
          <a:noFill/>
          <a:ln w="635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890556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phil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1" y="3035072"/>
            <a:ext cx="8825284" cy="167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81" y="274638"/>
            <a:ext cx="8825284" cy="542943"/>
          </a:xfrm>
        </p:spPr>
        <p:txBody>
          <a:bodyPr/>
          <a:lstStyle/>
          <a:p>
            <a:r>
              <a:rPr lang="en-US" sz="2800" dirty="0" smtClean="0">
                <a:solidFill>
                  <a:srgbClr val="000000"/>
                </a:solidFill>
              </a:rPr>
              <a:t>Fixed </a:t>
            </a:r>
            <a:r>
              <a:rPr lang="en-US" sz="2800" dirty="0">
                <a:solidFill>
                  <a:srgbClr val="000000"/>
                </a:solidFill>
              </a:rPr>
              <a:t>Duration </a:t>
            </a:r>
            <a:r>
              <a:rPr lang="en-US" sz="2800" dirty="0" smtClean="0">
                <a:solidFill>
                  <a:srgbClr val="000000"/>
                </a:solidFill>
              </a:rPr>
              <a:t>Scheduling: Adding Resources, Case 1</a:t>
            </a:r>
            <a:endParaRPr lang="en-US" sz="2800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307143" y="4800600"/>
            <a:ext cx="8473300" cy="1695448"/>
          </a:xfrm>
          <a:prstGeom prst="rect">
            <a:avLst/>
          </a:prstGeom>
          <a:noFill/>
          <a:ln w="9525" cmpd="dbl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spcAft>
                <a:spcPts val="400"/>
              </a:spcAft>
              <a:buFontTx/>
              <a:buNone/>
            </a:pPr>
            <a:r>
              <a:rPr lang="en-US" sz="1800" b="1" i="1" kern="0" dirty="0" smtClean="0">
                <a:solidFill>
                  <a:srgbClr val="0033CC"/>
                </a:solidFill>
              </a:rPr>
              <a:t>Adding a second person</a:t>
            </a:r>
            <a:r>
              <a:rPr lang="en-US" sz="1800" i="1" kern="0" dirty="0" smtClean="0">
                <a:solidFill>
                  <a:srgbClr val="000000"/>
                </a:solidFill>
              </a:rPr>
              <a:t> to the initial one-person task does the following:</a:t>
            </a:r>
          </a:p>
          <a:p>
            <a:pPr marL="285750" indent="-285750">
              <a:spcBef>
                <a:spcPts val="0"/>
              </a:spcBef>
            </a:pPr>
            <a:r>
              <a:rPr lang="en-US" sz="1800" b="1" i="1" kern="0" dirty="0" smtClean="0">
                <a:solidFill>
                  <a:srgbClr val="008000"/>
                </a:solidFill>
              </a:rPr>
              <a:t>keeps work and duration constant; halves hours/day for resources</a:t>
            </a:r>
            <a:r>
              <a:rPr lang="en-US" sz="1800" i="1" kern="0" dirty="0" smtClean="0">
                <a:solidFill>
                  <a:srgbClr val="000000"/>
                </a:solidFill>
              </a:rPr>
              <a:t> </a:t>
            </a:r>
          </a:p>
          <a:p>
            <a:pPr marL="285750" indent="-285750">
              <a:spcBef>
                <a:spcPts val="0"/>
              </a:spcBef>
            </a:pPr>
            <a:r>
              <a:rPr lang="en-US" sz="1800" i="1" kern="0" dirty="0" smtClean="0">
                <a:solidFill>
                  <a:srgbClr val="000000"/>
                </a:solidFill>
              </a:rPr>
              <a:t>raises </a:t>
            </a:r>
            <a:r>
              <a:rPr lang="en-US" sz="1800" i="1" kern="0" dirty="0">
                <a:solidFill>
                  <a:srgbClr val="000000"/>
                </a:solidFill>
              </a:rPr>
              <a:t>an </a:t>
            </a:r>
            <a:r>
              <a:rPr lang="en-US" sz="1800" b="1" i="1" kern="0" dirty="0">
                <a:solidFill>
                  <a:srgbClr val="C00000"/>
                </a:solidFill>
              </a:rPr>
              <a:t>information box</a:t>
            </a:r>
            <a:r>
              <a:rPr lang="en-US" sz="1800" i="1" kern="0" dirty="0">
                <a:solidFill>
                  <a:srgbClr val="000000"/>
                </a:solidFill>
              </a:rPr>
              <a:t>, whic</a:t>
            </a:r>
            <a:r>
              <a:rPr lang="en-US" sz="1800" i="1" kern="0" dirty="0" smtClean="0">
                <a:solidFill>
                  <a:srgbClr val="000000"/>
                </a:solidFill>
              </a:rPr>
              <a:t>h affords </a:t>
            </a:r>
            <a:r>
              <a:rPr lang="en-US" sz="1800" b="1" i="1" kern="0" dirty="0" smtClean="0">
                <a:solidFill>
                  <a:srgbClr val="000000"/>
                </a:solidFill>
              </a:rPr>
              <a:t>three</a:t>
            </a:r>
            <a:r>
              <a:rPr lang="en-US" sz="1800" i="1" kern="0" dirty="0" smtClean="0">
                <a:solidFill>
                  <a:srgbClr val="000000"/>
                </a:solidFill>
              </a:rPr>
              <a:t> options:</a:t>
            </a:r>
          </a:p>
          <a:p>
            <a:pPr marL="573088" lvl="1" indent="-287338">
              <a:spcBef>
                <a:spcPts val="0"/>
              </a:spcBef>
            </a:pPr>
            <a:r>
              <a:rPr lang="en-US" sz="1800" i="1" kern="0" dirty="0">
                <a:solidFill>
                  <a:srgbClr val="000000"/>
                </a:solidFill>
              </a:rPr>
              <a:t>keep schedule shown above</a:t>
            </a:r>
          </a:p>
          <a:p>
            <a:pPr marL="573088" lvl="1" indent="-287338">
              <a:spcBef>
                <a:spcPts val="0"/>
              </a:spcBef>
            </a:pPr>
            <a:r>
              <a:rPr lang="en-US" sz="1800" i="1" kern="0" dirty="0" smtClean="0">
                <a:solidFill>
                  <a:srgbClr val="000000"/>
                </a:solidFill>
              </a:rPr>
              <a:t>keep work constant; halve the duration to 1 day</a:t>
            </a:r>
          </a:p>
          <a:p>
            <a:pPr marL="573088" lvl="1" indent="-287338">
              <a:spcBef>
                <a:spcPts val="0"/>
              </a:spcBef>
            </a:pPr>
            <a:r>
              <a:rPr lang="en-US" sz="1800" i="1" kern="0" dirty="0" smtClean="0">
                <a:solidFill>
                  <a:srgbClr val="000000"/>
                </a:solidFill>
              </a:rPr>
              <a:t>keep duration constant; double total work to 32 hours</a:t>
            </a:r>
          </a:p>
        </p:txBody>
      </p:sp>
      <p:sp>
        <p:nvSpPr>
          <p:cNvPr id="9" name="Rectangle 8"/>
          <p:cNvSpPr/>
          <p:nvPr/>
        </p:nvSpPr>
        <p:spPr>
          <a:xfrm>
            <a:off x="5800726" y="4232358"/>
            <a:ext cx="1076324" cy="374943"/>
          </a:xfrm>
          <a:prstGeom prst="rect">
            <a:avLst/>
          </a:prstGeom>
          <a:noFill/>
          <a:ln w="635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10200" y="4302579"/>
            <a:ext cx="342900" cy="2503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202779" y="827773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C:\Users\phil\Desktop\Captur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05"/>
          <a:stretch/>
        </p:blipFill>
        <p:spPr bwMode="auto">
          <a:xfrm>
            <a:off x="187006" y="915878"/>
            <a:ext cx="887127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4886325" y="2127333"/>
            <a:ext cx="1143001" cy="320593"/>
          </a:xfrm>
          <a:prstGeom prst="rect">
            <a:avLst/>
          </a:prstGeom>
          <a:noFill/>
          <a:ln w="635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120483" y="2159454"/>
            <a:ext cx="489867" cy="250372"/>
          </a:xfrm>
          <a:prstGeom prst="rect">
            <a:avLst/>
          </a:prstGeom>
          <a:noFill/>
          <a:ln w="635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34200" y="4302808"/>
            <a:ext cx="489867" cy="250372"/>
          </a:xfrm>
          <a:prstGeom prst="rect">
            <a:avLst/>
          </a:prstGeom>
          <a:noFill/>
          <a:ln w="635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10276" y="1409700"/>
            <a:ext cx="2770167" cy="369332"/>
          </a:xfrm>
          <a:prstGeom prst="rect">
            <a:avLst/>
          </a:prstGeom>
          <a:solidFill>
            <a:srgbClr val="FFFF00"/>
          </a:solidFill>
          <a:ln cmpd="dbl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Task is </a:t>
            </a:r>
            <a:r>
              <a:rPr lang="en-US" b="1" i="1" dirty="0" smtClean="0">
                <a:solidFill>
                  <a:srgbClr val="000000"/>
                </a:solidFill>
              </a:rPr>
              <a:t>effort driven</a:t>
            </a:r>
            <a:endParaRPr lang="en-US" b="1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1019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phil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2781671"/>
            <a:ext cx="8791576" cy="172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:\Users\phil\Desktop\Cap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910654"/>
            <a:ext cx="8791576" cy="170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75" y="274638"/>
            <a:ext cx="8705942" cy="542943"/>
          </a:xfrm>
        </p:spPr>
        <p:txBody>
          <a:bodyPr/>
          <a:lstStyle/>
          <a:p>
            <a:r>
              <a:rPr lang="en-US" sz="2600" dirty="0" smtClean="0">
                <a:solidFill>
                  <a:srgbClr val="000000"/>
                </a:solidFill>
              </a:rPr>
              <a:t>Fixed </a:t>
            </a:r>
            <a:r>
              <a:rPr lang="en-US" sz="2600" dirty="0">
                <a:solidFill>
                  <a:srgbClr val="000000"/>
                </a:solidFill>
              </a:rPr>
              <a:t>Duration </a:t>
            </a:r>
            <a:r>
              <a:rPr lang="en-US" sz="2600" dirty="0" smtClean="0">
                <a:solidFill>
                  <a:srgbClr val="000000"/>
                </a:solidFill>
              </a:rPr>
              <a:t>Scheduling: Removing Resources, Case 1</a:t>
            </a:r>
            <a:endParaRPr lang="en-US" sz="2600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307143" y="4838699"/>
            <a:ext cx="8473300" cy="1771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spcAft>
                <a:spcPts val="400"/>
              </a:spcAft>
              <a:buFontTx/>
              <a:buNone/>
            </a:pPr>
            <a:r>
              <a:rPr lang="en-US" sz="1800" b="1" i="1" kern="0" dirty="0" smtClean="0">
                <a:solidFill>
                  <a:srgbClr val="0033CC"/>
                </a:solidFill>
              </a:rPr>
              <a:t>Removing one person</a:t>
            </a:r>
            <a:r>
              <a:rPr lang="en-US" sz="1800" i="1" kern="0" dirty="0" smtClean="0">
                <a:solidFill>
                  <a:srgbClr val="000000"/>
                </a:solidFill>
              </a:rPr>
              <a:t> from the initial two-person task does the following:</a:t>
            </a:r>
          </a:p>
          <a:p>
            <a:pPr marL="285750" indent="-285750">
              <a:spcBef>
                <a:spcPts val="0"/>
              </a:spcBef>
            </a:pPr>
            <a:r>
              <a:rPr lang="en-US" sz="1800" b="1" i="1" kern="0" dirty="0">
                <a:solidFill>
                  <a:srgbClr val="008000"/>
                </a:solidFill>
              </a:rPr>
              <a:t>keeps work and duration constant; </a:t>
            </a:r>
            <a:r>
              <a:rPr lang="en-US" sz="1800" b="1" i="1" kern="0" dirty="0" smtClean="0">
                <a:solidFill>
                  <a:srgbClr val="008000"/>
                </a:solidFill>
              </a:rPr>
              <a:t>doubles hours/day </a:t>
            </a:r>
            <a:r>
              <a:rPr lang="en-US" sz="1800" b="1" i="1" kern="0" dirty="0">
                <a:solidFill>
                  <a:srgbClr val="008000"/>
                </a:solidFill>
              </a:rPr>
              <a:t>for </a:t>
            </a:r>
            <a:r>
              <a:rPr lang="en-US" sz="1800" b="1" i="1" kern="0" dirty="0" smtClean="0">
                <a:solidFill>
                  <a:srgbClr val="008000"/>
                </a:solidFill>
              </a:rPr>
              <a:t>last resource</a:t>
            </a:r>
            <a:endParaRPr lang="en-US" sz="1800" i="1" kern="0" dirty="0">
              <a:solidFill>
                <a:srgbClr val="000000"/>
              </a:solidFill>
            </a:endParaRPr>
          </a:p>
          <a:p>
            <a:pPr marL="285750" indent="-285750">
              <a:spcBef>
                <a:spcPts val="0"/>
              </a:spcBef>
            </a:pPr>
            <a:r>
              <a:rPr lang="en-US" sz="1800" i="1" kern="0" dirty="0">
                <a:solidFill>
                  <a:srgbClr val="000000"/>
                </a:solidFill>
              </a:rPr>
              <a:t>raises an </a:t>
            </a:r>
            <a:r>
              <a:rPr lang="en-US" sz="1800" b="1" i="1" kern="0" dirty="0">
                <a:solidFill>
                  <a:srgbClr val="C00000"/>
                </a:solidFill>
              </a:rPr>
              <a:t>information box</a:t>
            </a:r>
            <a:r>
              <a:rPr lang="en-US" sz="1800" i="1" kern="0" dirty="0">
                <a:solidFill>
                  <a:srgbClr val="000000"/>
                </a:solidFill>
              </a:rPr>
              <a:t>, which affords </a:t>
            </a:r>
            <a:r>
              <a:rPr lang="en-US" sz="1800" b="1" i="1" kern="0" dirty="0">
                <a:solidFill>
                  <a:srgbClr val="000000"/>
                </a:solidFill>
              </a:rPr>
              <a:t>three</a:t>
            </a:r>
            <a:r>
              <a:rPr lang="en-US" sz="1800" i="1" kern="0" dirty="0">
                <a:solidFill>
                  <a:srgbClr val="000000"/>
                </a:solidFill>
              </a:rPr>
              <a:t> options:</a:t>
            </a:r>
          </a:p>
          <a:p>
            <a:pPr marL="573088" lvl="1" indent="-287338">
              <a:spcBef>
                <a:spcPts val="0"/>
              </a:spcBef>
            </a:pPr>
            <a:r>
              <a:rPr lang="en-US" sz="1800" i="1" kern="0" dirty="0">
                <a:solidFill>
                  <a:srgbClr val="000000"/>
                </a:solidFill>
              </a:rPr>
              <a:t>keep schedule shown above</a:t>
            </a:r>
          </a:p>
          <a:p>
            <a:pPr marL="573088" lvl="1" indent="-287338">
              <a:spcBef>
                <a:spcPts val="0"/>
              </a:spcBef>
            </a:pPr>
            <a:r>
              <a:rPr lang="en-US" sz="1800" i="1" kern="0" dirty="0">
                <a:solidFill>
                  <a:srgbClr val="000000"/>
                </a:solidFill>
              </a:rPr>
              <a:t>keep work constant; </a:t>
            </a:r>
            <a:r>
              <a:rPr lang="en-US" sz="1800" i="1" kern="0" dirty="0" smtClean="0">
                <a:solidFill>
                  <a:srgbClr val="000000"/>
                </a:solidFill>
              </a:rPr>
              <a:t>double the </a:t>
            </a:r>
            <a:r>
              <a:rPr lang="en-US" sz="1800" i="1" kern="0" dirty="0">
                <a:solidFill>
                  <a:srgbClr val="000000"/>
                </a:solidFill>
              </a:rPr>
              <a:t>duration to 4</a:t>
            </a:r>
            <a:r>
              <a:rPr lang="en-US" sz="1800" i="1" kern="0" dirty="0" smtClean="0">
                <a:solidFill>
                  <a:srgbClr val="000000"/>
                </a:solidFill>
              </a:rPr>
              <a:t> days</a:t>
            </a:r>
            <a:endParaRPr lang="en-US" sz="1800" i="1" kern="0" dirty="0">
              <a:solidFill>
                <a:srgbClr val="000000"/>
              </a:solidFill>
            </a:endParaRPr>
          </a:p>
          <a:p>
            <a:pPr marL="573088" lvl="1" indent="-287338">
              <a:spcBef>
                <a:spcPts val="0"/>
              </a:spcBef>
            </a:pPr>
            <a:r>
              <a:rPr lang="en-US" sz="1800" i="1" kern="0" dirty="0">
                <a:solidFill>
                  <a:srgbClr val="000000"/>
                </a:solidFill>
              </a:rPr>
              <a:t>keep duration constant; </a:t>
            </a:r>
            <a:r>
              <a:rPr lang="en-US" sz="1800" i="1" kern="0" dirty="0" smtClean="0">
                <a:solidFill>
                  <a:srgbClr val="000000"/>
                </a:solidFill>
              </a:rPr>
              <a:t>halve </a:t>
            </a:r>
            <a:r>
              <a:rPr lang="en-US" sz="1800" i="1" kern="0" dirty="0">
                <a:solidFill>
                  <a:srgbClr val="000000"/>
                </a:solidFill>
              </a:rPr>
              <a:t>total work to </a:t>
            </a:r>
            <a:r>
              <a:rPr lang="en-US" sz="1800" i="1" kern="0" dirty="0" smtClean="0">
                <a:solidFill>
                  <a:srgbClr val="000000"/>
                </a:solidFill>
              </a:rPr>
              <a:t>16 </a:t>
            </a:r>
            <a:r>
              <a:rPr lang="en-US" sz="1800" i="1" kern="0" dirty="0">
                <a:solidFill>
                  <a:srgbClr val="000000"/>
                </a:solidFill>
              </a:rPr>
              <a:t>hours</a:t>
            </a:r>
          </a:p>
        </p:txBody>
      </p:sp>
      <p:sp>
        <p:nvSpPr>
          <p:cNvPr id="9" name="Rectangle 8"/>
          <p:cNvSpPr/>
          <p:nvPr/>
        </p:nvSpPr>
        <p:spPr>
          <a:xfrm>
            <a:off x="5924550" y="3994233"/>
            <a:ext cx="1133476" cy="374943"/>
          </a:xfrm>
          <a:prstGeom prst="rect">
            <a:avLst/>
          </a:prstGeom>
          <a:noFill/>
          <a:ln w="635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53075" y="4131129"/>
            <a:ext cx="342900" cy="2503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202779" y="827773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791201" y="2159454"/>
            <a:ext cx="1209676" cy="374943"/>
          </a:xfrm>
          <a:prstGeom prst="rect">
            <a:avLst/>
          </a:prstGeom>
          <a:noFill/>
          <a:ln w="635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058026" y="2221739"/>
            <a:ext cx="489867" cy="250372"/>
          </a:xfrm>
          <a:prstGeom prst="rect">
            <a:avLst/>
          </a:prstGeom>
          <a:noFill/>
          <a:ln w="635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128794" y="4118575"/>
            <a:ext cx="489867" cy="250601"/>
          </a:xfrm>
          <a:prstGeom prst="rect">
            <a:avLst/>
          </a:prstGeom>
          <a:noFill/>
          <a:ln w="635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29351" y="1428750"/>
            <a:ext cx="2628899" cy="369332"/>
          </a:xfrm>
          <a:prstGeom prst="rect">
            <a:avLst/>
          </a:prstGeom>
          <a:solidFill>
            <a:srgbClr val="FFFF00"/>
          </a:solidFill>
          <a:ln cmpd="dbl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Task is </a:t>
            </a:r>
            <a:r>
              <a:rPr lang="en-US" b="1" i="1" dirty="0" smtClean="0">
                <a:solidFill>
                  <a:srgbClr val="000000"/>
                </a:solidFill>
              </a:rPr>
              <a:t>effort driven</a:t>
            </a:r>
            <a:endParaRPr lang="en-US" b="1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932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 descr="C:\Users\phil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03" y="2799448"/>
            <a:ext cx="8863373" cy="173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099" y="274638"/>
            <a:ext cx="8864601" cy="542943"/>
          </a:xfrm>
        </p:spPr>
        <p:txBody>
          <a:bodyPr/>
          <a:lstStyle/>
          <a:p>
            <a:r>
              <a:rPr lang="en-US" sz="2800" dirty="0" smtClean="0">
                <a:solidFill>
                  <a:srgbClr val="000000"/>
                </a:solidFill>
              </a:rPr>
              <a:t>Fixed </a:t>
            </a:r>
            <a:r>
              <a:rPr lang="en-US" sz="2800" dirty="0">
                <a:solidFill>
                  <a:srgbClr val="000000"/>
                </a:solidFill>
              </a:rPr>
              <a:t>Duration </a:t>
            </a:r>
            <a:r>
              <a:rPr lang="en-US" sz="2800" dirty="0" smtClean="0">
                <a:solidFill>
                  <a:srgbClr val="000000"/>
                </a:solidFill>
              </a:rPr>
              <a:t>Scheduling: Adding Resources, Case 2</a:t>
            </a:r>
            <a:endParaRPr lang="en-US" sz="2800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307143" y="4724399"/>
            <a:ext cx="8473300" cy="1771649"/>
          </a:xfrm>
          <a:prstGeom prst="rect">
            <a:avLst/>
          </a:prstGeom>
          <a:noFill/>
          <a:ln w="9525" cmpd="dbl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spcAft>
                <a:spcPts val="400"/>
              </a:spcAft>
              <a:buFontTx/>
              <a:buNone/>
            </a:pPr>
            <a:r>
              <a:rPr lang="en-US" sz="1800" b="1" i="1" kern="0" dirty="0" smtClean="0">
                <a:solidFill>
                  <a:srgbClr val="0033CC"/>
                </a:solidFill>
              </a:rPr>
              <a:t>Adding a second person</a:t>
            </a:r>
            <a:r>
              <a:rPr lang="en-US" sz="1800" i="1" kern="0" dirty="0" smtClean="0">
                <a:solidFill>
                  <a:srgbClr val="000000"/>
                </a:solidFill>
              </a:rPr>
              <a:t> to the initial one-person task does the following:</a:t>
            </a:r>
          </a:p>
          <a:p>
            <a:pPr marL="285750" indent="-285750">
              <a:spcBef>
                <a:spcPts val="0"/>
              </a:spcBef>
            </a:pPr>
            <a:r>
              <a:rPr lang="en-US" sz="1800" b="1" i="1" kern="0" dirty="0" smtClean="0">
                <a:solidFill>
                  <a:srgbClr val="008000"/>
                </a:solidFill>
              </a:rPr>
              <a:t>increases work from 16 to 32 hours</a:t>
            </a:r>
            <a:r>
              <a:rPr lang="en-US" sz="1800" i="1" kern="0" dirty="0" smtClean="0">
                <a:solidFill>
                  <a:srgbClr val="000000"/>
                </a:solidFill>
              </a:rPr>
              <a:t> </a:t>
            </a:r>
          </a:p>
          <a:p>
            <a:pPr marL="285750" indent="-285750">
              <a:spcBef>
                <a:spcPts val="0"/>
              </a:spcBef>
            </a:pPr>
            <a:r>
              <a:rPr lang="en-US" sz="1800" i="1" kern="0" dirty="0" smtClean="0">
                <a:solidFill>
                  <a:srgbClr val="000000"/>
                </a:solidFill>
              </a:rPr>
              <a:t>raises </a:t>
            </a:r>
            <a:r>
              <a:rPr lang="en-US" sz="1800" i="1" kern="0" dirty="0">
                <a:solidFill>
                  <a:srgbClr val="000000"/>
                </a:solidFill>
              </a:rPr>
              <a:t>an </a:t>
            </a:r>
            <a:r>
              <a:rPr lang="en-US" sz="1800" b="1" i="1" kern="0" dirty="0">
                <a:solidFill>
                  <a:srgbClr val="C00000"/>
                </a:solidFill>
              </a:rPr>
              <a:t>information box</a:t>
            </a:r>
            <a:r>
              <a:rPr lang="en-US" sz="1800" i="1" kern="0" dirty="0">
                <a:solidFill>
                  <a:srgbClr val="000000"/>
                </a:solidFill>
              </a:rPr>
              <a:t>, whic</a:t>
            </a:r>
            <a:r>
              <a:rPr lang="en-US" sz="1800" i="1" kern="0" dirty="0" smtClean="0">
                <a:solidFill>
                  <a:srgbClr val="000000"/>
                </a:solidFill>
              </a:rPr>
              <a:t>h affords </a:t>
            </a:r>
            <a:r>
              <a:rPr lang="en-US" sz="1800" b="1" i="1" kern="0" dirty="0" smtClean="0">
                <a:solidFill>
                  <a:srgbClr val="000000"/>
                </a:solidFill>
              </a:rPr>
              <a:t>three</a:t>
            </a:r>
            <a:r>
              <a:rPr lang="en-US" sz="1800" i="1" kern="0" dirty="0" smtClean="0">
                <a:solidFill>
                  <a:srgbClr val="000000"/>
                </a:solidFill>
              </a:rPr>
              <a:t> options:</a:t>
            </a:r>
          </a:p>
          <a:p>
            <a:pPr marL="573088" lvl="1" indent="-287338">
              <a:spcBef>
                <a:spcPts val="0"/>
              </a:spcBef>
            </a:pPr>
            <a:r>
              <a:rPr lang="en-US" sz="1800" i="1" kern="0" dirty="0">
                <a:solidFill>
                  <a:srgbClr val="000000"/>
                </a:solidFill>
              </a:rPr>
              <a:t>keep schedule shown above</a:t>
            </a:r>
          </a:p>
          <a:p>
            <a:pPr marL="573088" lvl="1" indent="-287338">
              <a:spcBef>
                <a:spcPts val="0"/>
              </a:spcBef>
            </a:pPr>
            <a:r>
              <a:rPr lang="en-US" sz="1800" i="1" kern="0" dirty="0" smtClean="0">
                <a:solidFill>
                  <a:srgbClr val="000000"/>
                </a:solidFill>
              </a:rPr>
              <a:t>keep work constant; reduce the duration to 1 day</a:t>
            </a:r>
          </a:p>
          <a:p>
            <a:pPr marL="573088" lvl="1" indent="-287338">
              <a:spcBef>
                <a:spcPts val="0"/>
              </a:spcBef>
            </a:pPr>
            <a:r>
              <a:rPr lang="en-US" sz="1800" i="1" kern="0" dirty="0" smtClean="0">
                <a:solidFill>
                  <a:srgbClr val="000000"/>
                </a:solidFill>
              </a:rPr>
              <a:t>keep work and duration constant; reduce each resource's work load to 50%</a:t>
            </a:r>
          </a:p>
        </p:txBody>
      </p:sp>
      <p:sp>
        <p:nvSpPr>
          <p:cNvPr id="9" name="Rectangle 8"/>
          <p:cNvSpPr/>
          <p:nvPr/>
        </p:nvSpPr>
        <p:spPr>
          <a:xfrm>
            <a:off x="5543551" y="3994233"/>
            <a:ext cx="933450" cy="374943"/>
          </a:xfrm>
          <a:prstGeom prst="rect">
            <a:avLst/>
          </a:prstGeom>
          <a:noFill/>
          <a:ln w="381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00650" y="4064454"/>
            <a:ext cx="342900" cy="2503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202779" y="827773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C:\Users\phil\Desktop\Captur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05"/>
          <a:stretch/>
        </p:blipFill>
        <p:spPr bwMode="auto">
          <a:xfrm>
            <a:off x="187006" y="915878"/>
            <a:ext cx="887127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4962525" y="2089233"/>
            <a:ext cx="1047751" cy="374943"/>
          </a:xfrm>
          <a:prstGeom prst="rect">
            <a:avLst/>
          </a:prstGeom>
          <a:noFill/>
          <a:ln w="381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120483" y="2159454"/>
            <a:ext cx="489867" cy="250372"/>
          </a:xfrm>
          <a:prstGeom prst="rect">
            <a:avLst/>
          </a:prstGeom>
          <a:noFill/>
          <a:ln w="381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610350" y="4064683"/>
            <a:ext cx="489867" cy="250372"/>
          </a:xfrm>
          <a:prstGeom prst="rect">
            <a:avLst/>
          </a:prstGeom>
          <a:noFill/>
          <a:ln w="381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10276" y="1409700"/>
            <a:ext cx="2770167" cy="369332"/>
          </a:xfrm>
          <a:prstGeom prst="rect">
            <a:avLst/>
          </a:prstGeom>
          <a:solidFill>
            <a:srgbClr val="FFFF00"/>
          </a:solidFill>
          <a:ln cmpd="dbl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Task is </a:t>
            </a:r>
            <a:r>
              <a:rPr lang="en-US" b="1" i="1" dirty="0" smtClean="0"/>
              <a:t>not</a:t>
            </a:r>
            <a:r>
              <a:rPr lang="en-US" dirty="0" smtClean="0"/>
              <a:t> effort driven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431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9" name="Picture 5" descr="C:\Users\phil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03" y="2781672"/>
            <a:ext cx="8758598" cy="188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:\Users\phil\Desktop\Cap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910654"/>
            <a:ext cx="8791576" cy="170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75" y="274638"/>
            <a:ext cx="8705942" cy="542943"/>
          </a:xfrm>
        </p:spPr>
        <p:txBody>
          <a:bodyPr/>
          <a:lstStyle/>
          <a:p>
            <a:r>
              <a:rPr lang="en-US" sz="2600" dirty="0" smtClean="0">
                <a:solidFill>
                  <a:srgbClr val="000000"/>
                </a:solidFill>
              </a:rPr>
              <a:t>Fixed </a:t>
            </a:r>
            <a:r>
              <a:rPr lang="en-US" sz="2600" dirty="0">
                <a:solidFill>
                  <a:srgbClr val="000000"/>
                </a:solidFill>
              </a:rPr>
              <a:t>Duration </a:t>
            </a:r>
            <a:r>
              <a:rPr lang="en-US" sz="2600" dirty="0" smtClean="0">
                <a:solidFill>
                  <a:srgbClr val="000000"/>
                </a:solidFill>
              </a:rPr>
              <a:t>Scheduling: Removing Resources, Case 2</a:t>
            </a:r>
            <a:endParaRPr lang="en-US" sz="2600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307143" y="4838699"/>
            <a:ext cx="8473300" cy="1771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spcAft>
                <a:spcPts val="400"/>
              </a:spcAft>
              <a:buFontTx/>
              <a:buNone/>
            </a:pPr>
            <a:r>
              <a:rPr lang="en-US" sz="1800" b="1" i="1" kern="0" dirty="0" smtClean="0">
                <a:solidFill>
                  <a:srgbClr val="0033CC"/>
                </a:solidFill>
              </a:rPr>
              <a:t>Removing one person</a:t>
            </a:r>
            <a:r>
              <a:rPr lang="en-US" sz="1800" i="1" kern="0" dirty="0" smtClean="0">
                <a:solidFill>
                  <a:srgbClr val="000000"/>
                </a:solidFill>
              </a:rPr>
              <a:t> from the initial two-person task does the following:</a:t>
            </a:r>
          </a:p>
          <a:p>
            <a:pPr marL="285750" indent="-285750">
              <a:spcBef>
                <a:spcPts val="0"/>
              </a:spcBef>
            </a:pPr>
            <a:r>
              <a:rPr lang="en-US" sz="1800" b="1" i="1" kern="0" dirty="0" smtClean="0">
                <a:solidFill>
                  <a:srgbClr val="008000"/>
                </a:solidFill>
              </a:rPr>
              <a:t>decreases work from 16 to 8 hours</a:t>
            </a:r>
            <a:r>
              <a:rPr lang="en-US" sz="1800" i="1" kern="0" dirty="0" smtClean="0">
                <a:solidFill>
                  <a:srgbClr val="000000"/>
                </a:solidFill>
              </a:rPr>
              <a:t> </a:t>
            </a:r>
          </a:p>
          <a:p>
            <a:pPr marL="285750" indent="-285750">
              <a:spcBef>
                <a:spcPts val="0"/>
              </a:spcBef>
            </a:pPr>
            <a:r>
              <a:rPr lang="en-US" sz="1800" i="1" kern="0" dirty="0" smtClean="0">
                <a:solidFill>
                  <a:srgbClr val="000000"/>
                </a:solidFill>
              </a:rPr>
              <a:t>raises </a:t>
            </a:r>
            <a:r>
              <a:rPr lang="en-US" sz="1800" i="1" kern="0" dirty="0">
                <a:solidFill>
                  <a:srgbClr val="000000"/>
                </a:solidFill>
              </a:rPr>
              <a:t>an </a:t>
            </a:r>
            <a:r>
              <a:rPr lang="en-US" sz="1800" b="1" i="1" kern="0" dirty="0">
                <a:solidFill>
                  <a:srgbClr val="C00000"/>
                </a:solidFill>
              </a:rPr>
              <a:t>information box</a:t>
            </a:r>
            <a:r>
              <a:rPr lang="en-US" sz="1800" i="1" kern="0" dirty="0">
                <a:solidFill>
                  <a:srgbClr val="000000"/>
                </a:solidFill>
              </a:rPr>
              <a:t>, whic</a:t>
            </a:r>
            <a:r>
              <a:rPr lang="en-US" sz="1800" i="1" kern="0" dirty="0" smtClean="0">
                <a:solidFill>
                  <a:srgbClr val="000000"/>
                </a:solidFill>
              </a:rPr>
              <a:t>h affords </a:t>
            </a:r>
            <a:r>
              <a:rPr lang="en-US" sz="1800" b="1" i="1" kern="0" dirty="0" smtClean="0">
                <a:solidFill>
                  <a:srgbClr val="000000"/>
                </a:solidFill>
              </a:rPr>
              <a:t>three</a:t>
            </a:r>
            <a:r>
              <a:rPr lang="en-US" sz="1800" i="1" kern="0" dirty="0" smtClean="0">
                <a:solidFill>
                  <a:srgbClr val="000000"/>
                </a:solidFill>
              </a:rPr>
              <a:t> options:</a:t>
            </a:r>
          </a:p>
          <a:p>
            <a:pPr marL="573088" lvl="1" indent="-287338">
              <a:spcBef>
                <a:spcPts val="0"/>
              </a:spcBef>
            </a:pPr>
            <a:r>
              <a:rPr lang="en-US" sz="1800" i="1" kern="0" dirty="0">
                <a:solidFill>
                  <a:srgbClr val="000000"/>
                </a:solidFill>
              </a:rPr>
              <a:t>keep schedule shown above</a:t>
            </a:r>
          </a:p>
          <a:p>
            <a:pPr marL="573088" lvl="1" indent="-287338">
              <a:spcBef>
                <a:spcPts val="0"/>
              </a:spcBef>
            </a:pPr>
            <a:r>
              <a:rPr lang="en-US" sz="1800" i="1" kern="0" dirty="0" smtClean="0">
                <a:solidFill>
                  <a:srgbClr val="000000"/>
                </a:solidFill>
              </a:rPr>
              <a:t>keep work constant; increase the duration to 2 days</a:t>
            </a:r>
          </a:p>
          <a:p>
            <a:pPr marL="573088" lvl="1" indent="-287338">
              <a:spcBef>
                <a:spcPts val="0"/>
              </a:spcBef>
            </a:pPr>
            <a:r>
              <a:rPr lang="en-US" sz="1800" i="1" kern="0" dirty="0" smtClean="0">
                <a:solidFill>
                  <a:srgbClr val="000000"/>
                </a:solidFill>
              </a:rPr>
              <a:t>keep work and duration constant; increase the work load to 200%</a:t>
            </a:r>
          </a:p>
        </p:txBody>
      </p:sp>
      <p:sp>
        <p:nvSpPr>
          <p:cNvPr id="9" name="Rectangle 8"/>
          <p:cNvSpPr/>
          <p:nvPr/>
        </p:nvSpPr>
        <p:spPr>
          <a:xfrm>
            <a:off x="5924550" y="3994233"/>
            <a:ext cx="1133476" cy="374943"/>
          </a:xfrm>
          <a:prstGeom prst="rect">
            <a:avLst/>
          </a:prstGeom>
          <a:noFill/>
          <a:ln w="635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53075" y="4131129"/>
            <a:ext cx="342900" cy="2503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0202779" y="827773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791201" y="2159454"/>
            <a:ext cx="1209676" cy="374943"/>
          </a:xfrm>
          <a:prstGeom prst="rect">
            <a:avLst/>
          </a:prstGeom>
          <a:noFill/>
          <a:ln w="635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058026" y="2221739"/>
            <a:ext cx="489867" cy="250372"/>
          </a:xfrm>
          <a:prstGeom prst="rect">
            <a:avLst/>
          </a:prstGeom>
          <a:noFill/>
          <a:ln w="635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128794" y="4118575"/>
            <a:ext cx="489867" cy="250601"/>
          </a:xfrm>
          <a:prstGeom prst="rect">
            <a:avLst/>
          </a:prstGeom>
          <a:noFill/>
          <a:ln w="635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29351" y="1428750"/>
            <a:ext cx="2628899" cy="369332"/>
          </a:xfrm>
          <a:prstGeom prst="rect">
            <a:avLst/>
          </a:prstGeom>
          <a:solidFill>
            <a:srgbClr val="FFFF00"/>
          </a:solidFill>
          <a:ln cmpd="dbl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Task is </a:t>
            </a:r>
            <a:r>
              <a:rPr lang="en-US" b="1" i="1" dirty="0" smtClean="0"/>
              <a:t>not</a:t>
            </a:r>
            <a:r>
              <a:rPr lang="en-US" dirty="0" smtClean="0"/>
              <a:t> effort driven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3123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6699" y="274639"/>
            <a:ext cx="8639175" cy="839786"/>
          </a:xfrm>
        </p:spPr>
        <p:txBody>
          <a:bodyPr/>
          <a:lstStyle/>
          <a:p>
            <a:r>
              <a:rPr lang="en-US" sz="2800" dirty="0" smtClean="0"/>
              <a:t>Auto-Scheduling: Responses to Changes in Duration, Units, or Work, with Constant Num. of Resources</a:t>
            </a:r>
            <a:endParaRPr lang="en-US" sz="28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9822670"/>
              </p:ext>
            </p:extLst>
          </p:nvPr>
        </p:nvGraphicFramePr>
        <p:xfrm>
          <a:off x="208308" y="1300650"/>
          <a:ext cx="8747298" cy="2707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917"/>
                <a:gridCol w="66675"/>
                <a:gridCol w="1190625"/>
                <a:gridCol w="1171575"/>
                <a:gridCol w="76200"/>
                <a:gridCol w="1390650"/>
                <a:gridCol w="1228725"/>
                <a:gridCol w="66675"/>
                <a:gridCol w="1400175"/>
                <a:gridCol w="1326081"/>
              </a:tblGrid>
              <a:tr h="290714">
                <a:tc gridSpan="10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DEFAULT  r</a:t>
                      </a:r>
                      <a:r>
                        <a:rPr lang="en-US" sz="1400" dirty="0" smtClean="0"/>
                        <a:t>esponse to</a:t>
                      </a:r>
                      <a:r>
                        <a:rPr lang="en-US" sz="1400" baseline="0" dirty="0" smtClean="0"/>
                        <a:t> changing one of {duration, units, work} on remaining two dimensions</a:t>
                      </a:r>
                      <a:endParaRPr lang="en-US" sz="1400" dirty="0"/>
                    </a:p>
                  </a:txBody>
                  <a:tcPr marL="18288" marR="18288" marT="9144" marB="9144" anchor="ctr">
                    <a:solidFill>
                      <a:srgbClr val="0033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8288" marR="18288" marT="9144" marB="9144">
                    <a:solidFill>
                      <a:srgbClr val="0033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8288" marR="18288" marT="9144" marB="9144">
                    <a:solidFill>
                      <a:srgbClr val="0033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8288" marR="18288" marT="9144" marB="9144">
                    <a:solidFill>
                      <a:srgbClr val="0033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8288" marR="18288" marT="9144" marB="9144">
                    <a:solidFill>
                      <a:srgbClr val="0033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8288" marR="18288" marT="9144" marB="9144">
                    <a:solidFill>
                      <a:srgbClr val="0033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8288" marR="18288" marT="9144" marB="9144">
                    <a:solidFill>
                      <a:srgbClr val="0033CC"/>
                    </a:solidFill>
                  </a:tcPr>
                </a:tc>
              </a:tr>
              <a:tr h="397953">
                <a:tc>
                  <a:txBody>
                    <a:bodyPr/>
                    <a:lstStyle/>
                    <a:p>
                      <a:endParaRPr lang="en-US" sz="14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8288" marR="18288" marT="9144" marB="9144">
                    <a:solidFill>
                      <a:srgbClr val="CDEA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288" marR="18288" marT="9144" marB="9144">
                    <a:solidFill>
                      <a:srgbClr val="CDEA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1" dirty="0" smtClean="0">
                          <a:solidFill>
                            <a:schemeClr val="tx1"/>
                          </a:solidFill>
                        </a:rPr>
                        <a:t>increase (↑)</a:t>
                      </a:r>
                    </a:p>
                    <a:p>
                      <a:pPr algn="ctr"/>
                      <a:r>
                        <a:rPr lang="en-US" sz="1400" b="1" i="1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duration</a:t>
                      </a:r>
                      <a:r>
                        <a:rPr lang="en-US" sz="1400" b="1" i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140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18288" marR="18288" marT="9144" marB="9144" anchor="ctr">
                    <a:solidFill>
                      <a:srgbClr val="CDEA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 dirty="0" smtClean="0">
                          <a:solidFill>
                            <a:schemeClr val="tx1"/>
                          </a:solidFill>
                        </a:rPr>
                        <a:t>decrease (↓)</a:t>
                      </a:r>
                    </a:p>
                    <a:p>
                      <a:pPr algn="ctr"/>
                      <a:r>
                        <a:rPr lang="en-US" sz="1400" b="1" i="1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duration</a:t>
                      </a:r>
                      <a:r>
                        <a:rPr lang="en-US" sz="1400" b="1" i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140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18288" marR="18288" marT="9144" marB="9144" anchor="ctr">
                    <a:solidFill>
                      <a:srgbClr val="CDEA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288" marR="18288" marT="9144" marB="9144" anchor="ctr">
                    <a:solidFill>
                      <a:srgbClr val="CDEA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1" dirty="0" smtClean="0">
                          <a:solidFill>
                            <a:schemeClr val="tx1"/>
                          </a:solidFill>
                        </a:rPr>
                        <a:t>increase (↑)</a:t>
                      </a:r>
                      <a:br>
                        <a:rPr lang="en-US" sz="1400" b="1" i="1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400" b="1" i="1" kern="1200" dirty="0" smtClean="0">
                          <a:solidFill>
                            <a:srgbClr val="0033CC"/>
                          </a:solidFill>
                          <a:latin typeface="+mn-lt"/>
                          <a:ea typeface="+mn-ea"/>
                          <a:cs typeface="+mn-cs"/>
                        </a:rPr>
                        <a:t>units</a:t>
                      </a:r>
                      <a:r>
                        <a:rPr lang="en-US" sz="1400" b="1" i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140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18288" marR="18288" marT="9144" marB="9144" anchor="ctr">
                    <a:solidFill>
                      <a:srgbClr val="CDEA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 dirty="0" smtClean="0">
                          <a:solidFill>
                            <a:schemeClr val="tx1"/>
                          </a:solidFill>
                        </a:rPr>
                        <a:t>decrease (↓)</a:t>
                      </a:r>
                    </a:p>
                    <a:p>
                      <a:pPr algn="ctr"/>
                      <a:r>
                        <a:rPr lang="en-US" sz="1400" b="1" i="1" kern="1200" dirty="0" smtClean="0">
                          <a:solidFill>
                            <a:srgbClr val="0033CC"/>
                          </a:solidFill>
                          <a:latin typeface="+mn-lt"/>
                          <a:ea typeface="+mn-ea"/>
                          <a:cs typeface="+mn-cs"/>
                        </a:rPr>
                        <a:t>units</a:t>
                      </a:r>
                      <a:r>
                        <a:rPr lang="en-US" sz="1400" b="1" i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140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18288" marR="18288" marT="9144" marB="9144" anchor="ctr">
                    <a:solidFill>
                      <a:srgbClr val="CDEA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288" marR="18288" marT="9144" marB="9144" anchor="ctr">
                    <a:solidFill>
                      <a:srgbClr val="CDEA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 dirty="0" smtClean="0">
                          <a:solidFill>
                            <a:schemeClr val="tx1"/>
                          </a:solidFill>
                        </a:rPr>
                        <a:t>increase (↑)</a:t>
                      </a:r>
                    </a:p>
                    <a:p>
                      <a:pPr algn="ctr"/>
                      <a:r>
                        <a:rPr lang="en-US" sz="1400" b="1" i="1" kern="1200" dirty="0" smtClean="0">
                          <a:solidFill>
                            <a:srgbClr val="959200"/>
                          </a:solidFill>
                          <a:latin typeface="+mn-lt"/>
                          <a:ea typeface="+mn-ea"/>
                          <a:cs typeface="+mn-cs"/>
                        </a:rPr>
                        <a:t>work</a:t>
                      </a:r>
                      <a:endParaRPr lang="en-US" sz="140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18288" marR="18288" marT="9144" marB="9144" anchor="ctr">
                    <a:solidFill>
                      <a:srgbClr val="CDEA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 dirty="0" smtClean="0">
                          <a:solidFill>
                            <a:schemeClr val="tx1"/>
                          </a:solidFill>
                        </a:rPr>
                        <a:t>decrease (↓)</a:t>
                      </a:r>
                    </a:p>
                    <a:p>
                      <a:pPr algn="ctr"/>
                      <a:r>
                        <a:rPr lang="en-US" sz="1400" b="1" i="1" kern="1200" dirty="0" smtClean="0">
                          <a:solidFill>
                            <a:srgbClr val="959200"/>
                          </a:solidFill>
                          <a:latin typeface="+mn-lt"/>
                          <a:ea typeface="+mn-ea"/>
                          <a:cs typeface="+mn-cs"/>
                        </a:rPr>
                        <a:t>work</a:t>
                      </a:r>
                      <a:endParaRPr lang="en-US" sz="140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18288" marR="18288" marT="9144" marB="9144" anchor="ctr">
                    <a:solidFill>
                      <a:srgbClr val="CDEA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en-US" sz="1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8288" marR="18288" marT="9144" marB="9144">
                    <a:solidFill>
                      <a:srgbClr val="CDEA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8288" marR="18288" marT="9144" marB="9144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18288" marR="18288" marT="9144" marB="9144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18288" marR="18288" marT="9144" marB="9144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8288" marR="18288" marT="9144" marB="9144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18288" marR="18288" marT="9144" marB="9144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18288" marR="18288" marT="9144" marB="9144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8288" marR="18288" marT="9144" marB="9144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18288" marR="18288" marT="9144" marB="9144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18288" marR="18288" marT="9144" marB="9144" anchor="ctr">
                    <a:solidFill>
                      <a:schemeClr val="tx1"/>
                    </a:solidFill>
                  </a:tcPr>
                </a:tc>
              </a:tr>
              <a:tr h="397953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C00000"/>
                          </a:solidFill>
                        </a:rPr>
                        <a:t>fixed</a:t>
                      </a:r>
                    </a:p>
                    <a:p>
                      <a:r>
                        <a:rPr lang="en-US" sz="1400" b="1" dirty="0" smtClean="0">
                          <a:solidFill>
                            <a:srgbClr val="C00000"/>
                          </a:solidFill>
                        </a:rPr>
                        <a:t>duration</a:t>
                      </a:r>
                      <a:endParaRPr 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 marL="18288" marR="18288" marT="9144" marB="9144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288" marR="18288" marT="9144" marB="9144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959200"/>
                          </a:solidFill>
                        </a:rPr>
                        <a:t>work</a:t>
                      </a:r>
                      <a:r>
                        <a:rPr lang="en-US" sz="1400" baseline="0" dirty="0" smtClean="0">
                          <a:solidFill>
                            <a:srgbClr val="959200"/>
                          </a:solidFill>
                        </a:rPr>
                        <a:t> </a:t>
                      </a:r>
                      <a:r>
                        <a:rPr lang="en-US" sz="1400" baseline="0" dirty="0" smtClean="0"/>
                        <a:t>↑</a:t>
                      </a:r>
                    </a:p>
                    <a:p>
                      <a:pPr algn="ctr"/>
                      <a:r>
                        <a:rPr lang="en-US" sz="1400" b="1" baseline="0" dirty="0" smtClean="0">
                          <a:solidFill>
                            <a:srgbClr val="0033CC"/>
                          </a:solidFill>
                        </a:rPr>
                        <a:t>units</a:t>
                      </a:r>
                      <a:r>
                        <a:rPr lang="en-US" sz="1400" baseline="0" dirty="0" smtClean="0"/>
                        <a:t> ↔</a:t>
                      </a:r>
                      <a:endParaRPr lang="en-US" sz="1400" dirty="0"/>
                    </a:p>
                  </a:txBody>
                  <a:tcPr marL="18288" marR="18288" marT="9144" marB="914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959200"/>
                          </a:solidFill>
                        </a:rPr>
                        <a:t>work</a:t>
                      </a:r>
                      <a:r>
                        <a:rPr lang="en-US" sz="1400" baseline="0" dirty="0" smtClean="0">
                          <a:solidFill>
                            <a:srgbClr val="959200"/>
                          </a:solidFill>
                        </a:rPr>
                        <a:t> 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</a:rPr>
                        <a:t>↓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 smtClean="0">
                          <a:solidFill>
                            <a:srgbClr val="0033CC"/>
                          </a:solidFill>
                          <a:latin typeface="+mn-lt"/>
                          <a:ea typeface="+mn-ea"/>
                          <a:cs typeface="+mn-cs"/>
                        </a:rPr>
                        <a:t>units</a:t>
                      </a:r>
                      <a:r>
                        <a:rPr lang="en-US" sz="1400" baseline="0" dirty="0" smtClean="0"/>
                        <a:t> ↔</a:t>
                      </a:r>
                      <a:endParaRPr lang="en-US" sz="1400" dirty="0" smtClean="0"/>
                    </a:p>
                  </a:txBody>
                  <a:tcPr marL="18288" marR="18288" marT="9144" marB="9144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C00000"/>
                          </a:solidFill>
                        </a:rPr>
                        <a:t>duration</a:t>
                      </a:r>
                      <a:r>
                        <a:rPr lang="en-US" sz="1400" b="1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1400" baseline="0" dirty="0" smtClean="0"/>
                        <a:t>↔</a:t>
                      </a:r>
                      <a:endParaRPr lang="en-US" sz="1400" dirty="0" smtClean="0"/>
                    </a:p>
                    <a:p>
                      <a:pPr algn="ctr"/>
                      <a:r>
                        <a:rPr lang="en-US" sz="1400" b="1" dirty="0" smtClean="0">
                          <a:solidFill>
                            <a:srgbClr val="959200"/>
                          </a:solidFill>
                        </a:rPr>
                        <a:t>work</a:t>
                      </a:r>
                      <a:r>
                        <a:rPr lang="en-US" sz="1400" baseline="0" dirty="0" smtClean="0">
                          <a:solidFill>
                            <a:srgbClr val="959200"/>
                          </a:solidFill>
                        </a:rPr>
                        <a:t> </a:t>
                      </a:r>
                      <a:r>
                        <a:rPr lang="en-US" sz="1400" baseline="0" dirty="0" smtClean="0"/>
                        <a:t>↑</a:t>
                      </a:r>
                    </a:p>
                  </a:txBody>
                  <a:tcPr marL="18288" marR="18288" marT="9144" marB="914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C00000"/>
                          </a:solidFill>
                        </a:rPr>
                        <a:t>duration</a:t>
                      </a:r>
                      <a:r>
                        <a:rPr lang="en-US" sz="1400" b="1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1400" baseline="0" dirty="0" smtClean="0"/>
                        <a:t>↔</a:t>
                      </a:r>
                      <a:endParaRPr lang="en-US" sz="14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959200"/>
                          </a:solidFill>
                        </a:rPr>
                        <a:t>work</a:t>
                      </a:r>
                      <a:r>
                        <a:rPr lang="en-US" sz="1400" baseline="0" dirty="0" smtClean="0">
                          <a:solidFill>
                            <a:srgbClr val="959200"/>
                          </a:solidFill>
                        </a:rPr>
                        <a:t> 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</a:rPr>
                        <a:t>↓</a:t>
                      </a:r>
                    </a:p>
                  </a:txBody>
                  <a:tcPr marL="18288" marR="18288" marT="9144" marB="9144"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C00000"/>
                          </a:solidFill>
                        </a:rPr>
                        <a:t>duration</a:t>
                      </a:r>
                      <a:r>
                        <a:rPr lang="en-US" sz="1400" b="1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1400" baseline="0" dirty="0" smtClean="0"/>
                        <a:t>↔</a:t>
                      </a:r>
                      <a:endParaRPr lang="en-US" sz="1400" dirty="0" smtClean="0"/>
                    </a:p>
                    <a:p>
                      <a:pPr algn="ctr"/>
                      <a:r>
                        <a:rPr lang="en-US" sz="1400" b="1" kern="1200" baseline="0" dirty="0" smtClean="0">
                          <a:solidFill>
                            <a:srgbClr val="0033CC"/>
                          </a:solidFill>
                          <a:latin typeface="+mn-lt"/>
                          <a:ea typeface="+mn-ea"/>
                          <a:cs typeface="+mn-cs"/>
                        </a:rPr>
                        <a:t>units</a:t>
                      </a:r>
                      <a:r>
                        <a:rPr lang="en-US" sz="1400" baseline="0" dirty="0" smtClean="0"/>
                        <a:t> ↑</a:t>
                      </a:r>
                    </a:p>
                  </a:txBody>
                  <a:tcPr marL="18288" marR="18288" marT="9144" marB="914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C00000"/>
                          </a:solidFill>
                        </a:rPr>
                        <a:t>duration</a:t>
                      </a:r>
                      <a:r>
                        <a:rPr lang="en-US" sz="1400" b="1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1400" baseline="0" dirty="0" smtClean="0"/>
                        <a:t>↔</a:t>
                      </a:r>
                      <a:endParaRPr lang="en-US" sz="14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 smtClean="0">
                          <a:solidFill>
                            <a:srgbClr val="0033CC"/>
                          </a:solidFill>
                          <a:latin typeface="+mn-lt"/>
                          <a:ea typeface="+mn-ea"/>
                          <a:cs typeface="+mn-cs"/>
                        </a:rPr>
                        <a:t>units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</a:rPr>
                        <a:t>↓</a:t>
                      </a:r>
                    </a:p>
                  </a:txBody>
                  <a:tcPr marL="18288" marR="18288" marT="9144" marB="9144" anchor="ctr"/>
                </a:tc>
              </a:tr>
              <a:tr h="0">
                <a:tc>
                  <a:txBody>
                    <a:bodyPr/>
                    <a:lstStyle/>
                    <a:p>
                      <a:endParaRPr lang="en-US" sz="100" b="1" dirty="0">
                        <a:solidFill>
                          <a:srgbClr val="C00000"/>
                        </a:solidFill>
                      </a:endParaRPr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8288" marR="18288" marT="9144" marB="9144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 smtClean="0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 smtClean="0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97953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33CC"/>
                          </a:solidFill>
                        </a:rPr>
                        <a:t>fixed</a:t>
                      </a:r>
                    </a:p>
                    <a:p>
                      <a:r>
                        <a:rPr lang="en-US" sz="1400" b="1" dirty="0" smtClean="0">
                          <a:solidFill>
                            <a:srgbClr val="0033CC"/>
                          </a:solidFill>
                        </a:rPr>
                        <a:t>units</a:t>
                      </a:r>
                      <a:endParaRPr lang="en-US" sz="1400" b="1" dirty="0">
                        <a:solidFill>
                          <a:srgbClr val="0033CC"/>
                        </a:solidFill>
                      </a:endParaRPr>
                    </a:p>
                  </a:txBody>
                  <a:tcPr marL="18288" marR="18288" marT="9144" marB="9144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288" marR="18288" marT="9144" marB="9144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smtClean="0">
                          <a:solidFill>
                            <a:srgbClr val="959200"/>
                          </a:solidFill>
                        </a:rPr>
                        <a:t>work</a:t>
                      </a:r>
                      <a:r>
                        <a:rPr lang="en-US" sz="1400" baseline="0" dirty="0" smtClean="0">
                          <a:solidFill>
                            <a:srgbClr val="959200"/>
                          </a:solidFill>
                        </a:rPr>
                        <a:t> </a:t>
                      </a:r>
                      <a:r>
                        <a:rPr lang="en-US" sz="1400" baseline="0" dirty="0" smtClean="0"/>
                        <a:t>↑</a:t>
                      </a:r>
                    </a:p>
                    <a:p>
                      <a:pPr algn="ctr"/>
                      <a:r>
                        <a:rPr lang="en-US" sz="1400" b="1" baseline="0" dirty="0" smtClean="0">
                          <a:solidFill>
                            <a:srgbClr val="0033CC"/>
                          </a:solidFill>
                        </a:rPr>
                        <a:t>units</a:t>
                      </a:r>
                      <a:r>
                        <a:rPr lang="en-US" sz="1400" baseline="0" dirty="0" smtClean="0"/>
                        <a:t> ↔</a:t>
                      </a:r>
                      <a:endParaRPr lang="en-US" sz="1400" dirty="0"/>
                    </a:p>
                  </a:txBody>
                  <a:tcPr marL="18288" marR="18288" marT="9144" marB="914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959200"/>
                          </a:solidFill>
                        </a:rPr>
                        <a:t>work</a:t>
                      </a:r>
                      <a:r>
                        <a:rPr lang="en-US" sz="1400" baseline="0" dirty="0" smtClean="0">
                          <a:solidFill>
                            <a:srgbClr val="959200"/>
                          </a:solidFill>
                        </a:rPr>
                        <a:t> 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</a:rPr>
                        <a:t>↓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baseline="0" dirty="0" smtClean="0">
                          <a:solidFill>
                            <a:srgbClr val="0033CC"/>
                          </a:solidFill>
                          <a:latin typeface="+mn-lt"/>
                          <a:ea typeface="+mn-ea"/>
                          <a:cs typeface="+mn-cs"/>
                        </a:rPr>
                        <a:t>units</a:t>
                      </a:r>
                      <a:r>
                        <a:rPr lang="en-US" sz="1400" baseline="0" dirty="0" smtClean="0"/>
                        <a:t> ↔</a:t>
                      </a:r>
                      <a:endParaRPr lang="en-US" sz="1400" dirty="0" smtClean="0"/>
                    </a:p>
                  </a:txBody>
                  <a:tcPr marL="18288" marR="18288" marT="9144" marB="9144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smtClean="0">
                          <a:solidFill>
                            <a:srgbClr val="C00000"/>
                          </a:solidFill>
                        </a:rPr>
                        <a:t>duration</a:t>
                      </a:r>
                      <a:r>
                        <a:rPr lang="en-US" sz="1400" b="1" baseline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1400" b="1" baseline="0" smtClean="0">
                          <a:solidFill>
                            <a:schemeClr val="tx1"/>
                          </a:solidFill>
                        </a:rPr>
                        <a:t>↓</a:t>
                      </a:r>
                      <a:r>
                        <a:rPr lang="en-US" sz="1400" baseline="0" smtClean="0"/>
                        <a:t> </a:t>
                      </a:r>
                      <a:r>
                        <a:rPr lang="en-US" sz="1400" baseline="0" dirty="0" smtClean="0"/>
                        <a:t/>
                      </a:r>
                      <a:br>
                        <a:rPr lang="en-US" sz="1400" baseline="0" dirty="0" smtClean="0"/>
                      </a:br>
                      <a:r>
                        <a:rPr lang="en-US" sz="1400" b="1" kern="1200" smtClean="0">
                          <a:solidFill>
                            <a:srgbClr val="959200"/>
                          </a:solidFill>
                          <a:latin typeface="+mn-lt"/>
                          <a:ea typeface="+mn-ea"/>
                          <a:cs typeface="+mn-cs"/>
                        </a:rPr>
                        <a:t>work</a:t>
                      </a:r>
                      <a:r>
                        <a:rPr lang="en-US" sz="1400" b="1" baseline="0" smtClean="0">
                          <a:solidFill>
                            <a:srgbClr val="0033CC"/>
                          </a:solidFill>
                        </a:rPr>
                        <a:t> </a:t>
                      </a:r>
                      <a:r>
                        <a:rPr lang="en-US" sz="1400" baseline="0" smtClean="0"/>
                        <a:t>↔</a:t>
                      </a:r>
                      <a:endParaRPr lang="en-US" sz="1400" dirty="0" smtClean="0"/>
                    </a:p>
                  </a:txBody>
                  <a:tcPr marL="18288" marR="18288" marT="9144" marB="914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C00000"/>
                          </a:solidFill>
                        </a:rPr>
                        <a:t>duration</a:t>
                      </a:r>
                      <a:r>
                        <a:rPr lang="en-US" sz="1400" b="1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1400" baseline="0" dirty="0" smtClean="0"/>
                        <a:t>↑ </a:t>
                      </a:r>
                      <a:br>
                        <a:rPr lang="en-US" sz="1400" baseline="0" dirty="0" smtClean="0"/>
                      </a:br>
                      <a:r>
                        <a:rPr lang="en-US" sz="1400" b="1" kern="1200" dirty="0" smtClean="0">
                          <a:solidFill>
                            <a:srgbClr val="959200"/>
                          </a:solidFill>
                          <a:latin typeface="+mn-lt"/>
                          <a:ea typeface="+mn-ea"/>
                          <a:cs typeface="+mn-cs"/>
                        </a:rPr>
                        <a:t>work</a:t>
                      </a:r>
                      <a:r>
                        <a:rPr lang="en-US" sz="1400" b="1" baseline="0" dirty="0" smtClean="0">
                          <a:solidFill>
                            <a:srgbClr val="0033CC"/>
                          </a:solidFill>
                        </a:rPr>
                        <a:t> </a:t>
                      </a:r>
                      <a:r>
                        <a:rPr lang="en-US" sz="1400" baseline="0" dirty="0" smtClean="0"/>
                        <a:t>↔</a:t>
                      </a:r>
                      <a:endParaRPr lang="en-US" sz="1400" dirty="0" smtClean="0"/>
                    </a:p>
                  </a:txBody>
                  <a:tcPr marL="18288" marR="18288" marT="9144" marB="9144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C00000"/>
                          </a:solidFill>
                        </a:rPr>
                        <a:t>duration</a:t>
                      </a:r>
                      <a:r>
                        <a:rPr lang="en-US" sz="1400" b="1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1400" baseline="0" dirty="0" smtClean="0"/>
                        <a:t>↑ </a:t>
                      </a:r>
                      <a:br>
                        <a:rPr lang="en-US" sz="1400" baseline="0" dirty="0" smtClean="0"/>
                      </a:br>
                      <a:r>
                        <a:rPr lang="en-US" sz="1400" b="1" kern="1200" baseline="0" dirty="0" smtClean="0">
                          <a:solidFill>
                            <a:srgbClr val="0033CC"/>
                          </a:solidFill>
                          <a:latin typeface="+mn-lt"/>
                          <a:ea typeface="+mn-ea"/>
                          <a:cs typeface="+mn-cs"/>
                        </a:rPr>
                        <a:t>units</a:t>
                      </a:r>
                      <a:r>
                        <a:rPr lang="en-US" sz="1400" baseline="0" dirty="0" smtClean="0"/>
                        <a:t> ↔</a:t>
                      </a:r>
                      <a:endParaRPr lang="en-US" sz="1400" dirty="0" smtClean="0"/>
                    </a:p>
                  </a:txBody>
                  <a:tcPr marL="18288" marR="18288" marT="9144" marB="914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C00000"/>
                          </a:solidFill>
                        </a:rPr>
                        <a:t>duration</a:t>
                      </a:r>
                      <a:r>
                        <a:rPr lang="en-US" sz="1400" b="1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</a:rPr>
                        <a:t>↓</a:t>
                      </a:r>
                      <a:r>
                        <a:rPr lang="en-US" sz="1400" baseline="0" dirty="0" smtClean="0"/>
                        <a:t> </a:t>
                      </a:r>
                      <a:br>
                        <a:rPr lang="en-US" sz="1400" baseline="0" dirty="0" smtClean="0"/>
                      </a:br>
                      <a:r>
                        <a:rPr lang="en-US" sz="1400" b="1" kern="1200" baseline="0" dirty="0" smtClean="0">
                          <a:solidFill>
                            <a:srgbClr val="0033CC"/>
                          </a:solidFill>
                          <a:latin typeface="+mn-lt"/>
                          <a:ea typeface="+mn-ea"/>
                          <a:cs typeface="+mn-cs"/>
                        </a:rPr>
                        <a:t>units</a:t>
                      </a:r>
                      <a:r>
                        <a:rPr lang="en-US" sz="1400" baseline="0" dirty="0" smtClean="0"/>
                        <a:t> ↔</a:t>
                      </a:r>
                      <a:endParaRPr lang="en-US" sz="1400" dirty="0" smtClean="0"/>
                    </a:p>
                  </a:txBody>
                  <a:tcPr marL="18288" marR="18288" marT="9144" marB="9144" anchor="ctr"/>
                </a:tc>
              </a:tr>
              <a:tr h="0">
                <a:tc>
                  <a:txBody>
                    <a:bodyPr/>
                    <a:lstStyle/>
                    <a:p>
                      <a:endParaRPr lang="en-US" sz="100" b="1" dirty="0">
                        <a:solidFill>
                          <a:srgbClr val="0033CC"/>
                        </a:solidFill>
                      </a:endParaRPr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8288" marR="18288" marT="9144" marB="9144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 smtClean="0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 smtClean="0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 smtClean="0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 smtClean="0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 smtClean="0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97953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959200"/>
                          </a:solidFill>
                        </a:rPr>
                        <a:t>fixed</a:t>
                      </a:r>
                    </a:p>
                    <a:p>
                      <a:r>
                        <a:rPr lang="en-US" sz="1400" b="1" dirty="0" smtClean="0">
                          <a:solidFill>
                            <a:srgbClr val="959200"/>
                          </a:solidFill>
                        </a:rPr>
                        <a:t>work</a:t>
                      </a:r>
                      <a:endParaRPr lang="en-US" sz="1400" b="1" dirty="0">
                        <a:solidFill>
                          <a:srgbClr val="959200"/>
                        </a:solidFill>
                      </a:endParaRPr>
                    </a:p>
                  </a:txBody>
                  <a:tcPr marL="18288" marR="18288" marT="9144" marB="9144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288" marR="18288" marT="9144" marB="9144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959200"/>
                          </a:solidFill>
                        </a:rPr>
                        <a:t>work</a:t>
                      </a:r>
                      <a:r>
                        <a:rPr lang="en-US" sz="1400" baseline="0" dirty="0" smtClean="0">
                          <a:solidFill>
                            <a:srgbClr val="959200"/>
                          </a:solidFill>
                        </a:rPr>
                        <a:t> </a:t>
                      </a: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↔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33C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units</a:t>
                      </a: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↓</a:t>
                      </a:r>
                    </a:p>
                  </a:txBody>
                  <a:tcPr marL="18288" marR="18288" marT="9144" marB="914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959200"/>
                          </a:solidFill>
                        </a:rPr>
                        <a:t>work</a:t>
                      </a:r>
                      <a:r>
                        <a:rPr lang="en-US" sz="1400" baseline="0" dirty="0" smtClean="0">
                          <a:solidFill>
                            <a:srgbClr val="959200"/>
                          </a:solidFill>
                        </a:rPr>
                        <a:t> </a:t>
                      </a:r>
                      <a:r>
                        <a:rPr lang="en-US" sz="1400" baseline="0" dirty="0" smtClean="0"/>
                        <a:t>↔</a:t>
                      </a:r>
                      <a:endParaRPr lang="en-US" sz="1400" dirty="0" smtClean="0"/>
                    </a:p>
                    <a:p>
                      <a:pPr algn="ctr"/>
                      <a:r>
                        <a:rPr lang="en-US" sz="1400" b="1" kern="1200" baseline="0" dirty="0" smtClean="0">
                          <a:solidFill>
                            <a:srgbClr val="0033CC"/>
                          </a:solidFill>
                          <a:latin typeface="+mn-lt"/>
                          <a:ea typeface="+mn-ea"/>
                          <a:cs typeface="+mn-cs"/>
                        </a:rPr>
                        <a:t>units</a:t>
                      </a:r>
                      <a:r>
                        <a:rPr lang="en-US" sz="1400" baseline="0" dirty="0" smtClean="0"/>
                        <a:t> ↑</a:t>
                      </a:r>
                    </a:p>
                  </a:txBody>
                  <a:tcPr marL="18288" marR="18288" marT="9144" marB="9144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C00000"/>
                          </a:solidFill>
                        </a:rPr>
                        <a:t>duration</a:t>
                      </a:r>
                      <a:r>
                        <a:rPr lang="en-US" sz="1400" b="1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</a:rPr>
                        <a:t>↓</a:t>
                      </a:r>
                      <a:r>
                        <a:rPr lang="en-US" sz="1400" baseline="0" dirty="0" smtClean="0"/>
                        <a:t> </a:t>
                      </a:r>
                      <a:br>
                        <a:rPr lang="en-US" sz="1400" baseline="0" dirty="0" smtClean="0"/>
                      </a:br>
                      <a:r>
                        <a:rPr lang="en-US" sz="1400" b="1" kern="1200" dirty="0" smtClean="0">
                          <a:solidFill>
                            <a:srgbClr val="959200"/>
                          </a:solidFill>
                          <a:latin typeface="+mn-lt"/>
                          <a:ea typeface="+mn-ea"/>
                          <a:cs typeface="+mn-cs"/>
                        </a:rPr>
                        <a:t>work</a:t>
                      </a:r>
                      <a:r>
                        <a:rPr lang="en-US" sz="1400" b="1" baseline="0" dirty="0" smtClean="0">
                          <a:solidFill>
                            <a:srgbClr val="0033CC"/>
                          </a:solidFill>
                        </a:rPr>
                        <a:t> </a:t>
                      </a:r>
                      <a:r>
                        <a:rPr lang="en-US" sz="1400" baseline="0" dirty="0" smtClean="0"/>
                        <a:t>↔</a:t>
                      </a:r>
                      <a:endParaRPr lang="en-US" sz="1400" dirty="0" smtClean="0"/>
                    </a:p>
                  </a:txBody>
                  <a:tcPr marL="18288" marR="18288" marT="9144" marB="914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C00000"/>
                          </a:solidFill>
                        </a:rPr>
                        <a:t>duration</a:t>
                      </a:r>
                      <a:r>
                        <a:rPr lang="en-US" sz="1400" b="1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1400" baseline="0" dirty="0" smtClean="0"/>
                        <a:t>↑ </a:t>
                      </a:r>
                      <a:br>
                        <a:rPr lang="en-US" sz="1400" baseline="0" dirty="0" smtClean="0"/>
                      </a:br>
                      <a:r>
                        <a:rPr lang="en-US" sz="1400" b="1" kern="1200" dirty="0" smtClean="0">
                          <a:solidFill>
                            <a:srgbClr val="959200"/>
                          </a:solidFill>
                          <a:latin typeface="+mn-lt"/>
                          <a:ea typeface="+mn-ea"/>
                          <a:cs typeface="+mn-cs"/>
                        </a:rPr>
                        <a:t>work</a:t>
                      </a:r>
                      <a:r>
                        <a:rPr lang="en-US" sz="1400" b="1" baseline="0" dirty="0" smtClean="0">
                          <a:solidFill>
                            <a:srgbClr val="0033CC"/>
                          </a:solidFill>
                        </a:rPr>
                        <a:t> </a:t>
                      </a:r>
                      <a:r>
                        <a:rPr lang="en-US" sz="1400" baseline="0" dirty="0" smtClean="0"/>
                        <a:t>↔</a:t>
                      </a:r>
                      <a:endParaRPr lang="en-US" sz="1400" dirty="0" smtClean="0"/>
                    </a:p>
                  </a:txBody>
                  <a:tcPr marL="18288" marR="18288" marT="9144" marB="9144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C00000"/>
                          </a:solidFill>
                        </a:rPr>
                        <a:t>duration</a:t>
                      </a:r>
                      <a:r>
                        <a:rPr lang="en-US" sz="1400" b="1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1400" baseline="0" dirty="0" smtClean="0"/>
                        <a:t>↑ </a:t>
                      </a:r>
                      <a:br>
                        <a:rPr lang="en-US" sz="1400" baseline="0" dirty="0" smtClean="0"/>
                      </a:br>
                      <a:r>
                        <a:rPr lang="en-US" sz="1400" b="1" kern="1200" baseline="0" dirty="0" smtClean="0">
                          <a:solidFill>
                            <a:srgbClr val="0033CC"/>
                          </a:solidFill>
                          <a:latin typeface="+mn-lt"/>
                          <a:ea typeface="+mn-ea"/>
                          <a:cs typeface="+mn-cs"/>
                        </a:rPr>
                        <a:t>units</a:t>
                      </a:r>
                      <a:r>
                        <a:rPr lang="en-US" sz="1400" baseline="0" dirty="0" smtClean="0"/>
                        <a:t> ↔</a:t>
                      </a:r>
                      <a:endParaRPr lang="en-US" sz="1400" dirty="0" smtClean="0"/>
                    </a:p>
                  </a:txBody>
                  <a:tcPr marL="18288" marR="18288" marT="9144" marB="914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C00000"/>
                          </a:solidFill>
                        </a:rPr>
                        <a:t>duration</a:t>
                      </a:r>
                      <a:r>
                        <a:rPr lang="en-US" sz="1400" b="1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</a:rPr>
                        <a:t>↓</a:t>
                      </a:r>
                      <a:r>
                        <a:rPr lang="en-US" sz="1400" baseline="0" dirty="0" smtClean="0"/>
                        <a:t> </a:t>
                      </a:r>
                      <a:br>
                        <a:rPr lang="en-US" sz="1400" baseline="0" dirty="0" smtClean="0"/>
                      </a:br>
                      <a:r>
                        <a:rPr lang="en-US" sz="1400" b="1" kern="1200" baseline="0" dirty="0" smtClean="0">
                          <a:solidFill>
                            <a:srgbClr val="0033CC"/>
                          </a:solidFill>
                          <a:latin typeface="+mn-lt"/>
                          <a:ea typeface="+mn-ea"/>
                          <a:cs typeface="+mn-cs"/>
                        </a:rPr>
                        <a:t>units</a:t>
                      </a:r>
                      <a:r>
                        <a:rPr lang="en-US" sz="1400" baseline="0" dirty="0" smtClean="0"/>
                        <a:t> ↔</a:t>
                      </a:r>
                      <a:endParaRPr lang="en-US" sz="1400" dirty="0" smtClean="0"/>
                    </a:p>
                  </a:txBody>
                  <a:tcPr marL="18288" marR="18288" marT="9144" marB="9144" anchor="ctr"/>
                </a:tc>
              </a:tr>
              <a:tr h="452468">
                <a:tc>
                  <a:txBody>
                    <a:bodyPr/>
                    <a:lstStyle/>
                    <a:p>
                      <a:r>
                        <a:rPr lang="en-US" sz="1400" b="1" i="1" dirty="0" smtClean="0">
                          <a:solidFill>
                            <a:schemeClr val="tx1"/>
                          </a:solidFill>
                        </a:rPr>
                        <a:t>notes</a:t>
                      </a:r>
                      <a:endParaRPr lang="en-US" sz="140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18288" marR="18288" marT="9144" marB="9144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288" marR="18288" marT="9144" marB="9144" anchor="ctr"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1" kern="1200" noProof="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duration</a:t>
                      </a:r>
                      <a:r>
                        <a:rPr lang="en-US" sz="1400" b="1" i="1" kern="1200" baseline="0" noProof="0" dirty="0" smtClean="0">
                          <a:solidFill>
                            <a:srgbClr val="0033CC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sz="1600" b="1" i="1" kern="1200" baseline="0" noProof="0" dirty="0" smtClean="0">
                          <a:solidFill>
                            <a:srgbClr val="0033CC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∝</a:t>
                      </a:r>
                      <a:r>
                        <a:rPr lang="en-US" sz="1400" b="1" i="1" kern="1200" baseline="0" noProof="0" dirty="0" smtClean="0">
                          <a:solidFill>
                            <a:srgbClr val="0033CC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  </a:t>
                      </a:r>
                      <a:r>
                        <a:rPr lang="en-US" sz="1400" b="1" i="1" kern="1200" noProof="0" dirty="0" smtClean="0">
                          <a:solidFill>
                            <a:srgbClr val="959200"/>
                          </a:solidFill>
                          <a:latin typeface="+mn-lt"/>
                          <a:ea typeface="+mn-ea"/>
                          <a:cs typeface="+mn-cs"/>
                        </a:rPr>
                        <a:t>work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1" kern="1200" noProof="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duration</a:t>
                      </a:r>
                      <a:r>
                        <a:rPr lang="en-US" sz="1400" b="1" i="1" kern="1200" baseline="0" noProof="0" dirty="0" smtClean="0">
                          <a:solidFill>
                            <a:srgbClr val="0033CC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  </a:t>
                      </a:r>
                      <a:r>
                        <a:rPr lang="en-US" sz="1400" b="1" i="1" kern="1200" baseline="0" noProof="0" dirty="0" smtClean="0">
                          <a:solidFill>
                            <a:srgbClr val="0033CC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1" i="1" kern="1200" baseline="0" noProof="0" dirty="0" smtClean="0">
                          <a:solidFill>
                            <a:srgbClr val="0033CC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∝</a:t>
                      </a:r>
                      <a:r>
                        <a:rPr lang="en-US" sz="1400" b="1" i="1" kern="1200" baseline="0" noProof="0" dirty="0" smtClean="0">
                          <a:solidFill>
                            <a:srgbClr val="0033CC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  </a:t>
                      </a:r>
                      <a:r>
                        <a:rPr lang="en-US" sz="1400" b="1" i="1" kern="1200" baseline="0" noProof="0" dirty="0" smtClean="0">
                          <a:solidFill>
                            <a:schemeClr val="tx1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1 / </a:t>
                      </a:r>
                      <a:r>
                        <a:rPr lang="en-US" sz="1400" b="1" i="1" kern="1200" baseline="0" noProof="0" dirty="0" smtClean="0">
                          <a:solidFill>
                            <a:srgbClr val="0033CC"/>
                          </a:solidFill>
                          <a:latin typeface="+mn-lt"/>
                          <a:ea typeface="Arial Unicode MS"/>
                          <a:cs typeface="Arial Unicode MS"/>
                        </a:rPr>
                        <a:t>units</a:t>
                      </a:r>
                      <a:endParaRPr lang="en-US" sz="1400" b="1" i="1" kern="1200" baseline="0" noProof="0" dirty="0" smtClean="0">
                        <a:solidFill>
                          <a:srgbClr val="0033C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288" marR="18288" marT="9144" marB="9144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aseline="0" dirty="0" smtClean="0"/>
                    </a:p>
                  </a:txBody>
                  <a:tcPr marL="18288" marR="18288" marT="9144" marB="9144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1" kern="1200" baseline="0" noProof="0" dirty="0" smtClean="0">
                          <a:solidFill>
                            <a:srgbClr val="0033CC"/>
                          </a:solidFill>
                          <a:latin typeface="+mn-lt"/>
                          <a:ea typeface="Arial Unicode MS"/>
                          <a:cs typeface="Arial Unicode MS"/>
                        </a:rPr>
                        <a:t>units</a:t>
                      </a:r>
                      <a:r>
                        <a:rPr lang="en-US" sz="1400" b="1" i="1" kern="1200" baseline="0" noProof="0" dirty="0" smtClean="0">
                          <a:solidFill>
                            <a:srgbClr val="0033CC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  </a:t>
                      </a:r>
                      <a:r>
                        <a:rPr lang="en-US" sz="1600" b="1" i="1" kern="1200" baseline="0" noProof="0" dirty="0" smtClean="0">
                          <a:solidFill>
                            <a:srgbClr val="0033CC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∝</a:t>
                      </a:r>
                      <a:r>
                        <a:rPr lang="en-US" sz="1400" b="1" i="1" kern="1200" baseline="0" noProof="0" dirty="0" smtClean="0">
                          <a:solidFill>
                            <a:srgbClr val="0033CC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  </a:t>
                      </a:r>
                      <a:r>
                        <a:rPr lang="en-US" sz="1400" b="1" i="1" kern="1200" noProof="0" dirty="0" smtClean="0">
                          <a:solidFill>
                            <a:srgbClr val="959200"/>
                          </a:solidFill>
                          <a:latin typeface="+mn-lt"/>
                          <a:ea typeface="+mn-ea"/>
                          <a:cs typeface="+mn-cs"/>
                        </a:rPr>
                        <a:t>work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1" kern="1200" baseline="0" noProof="0" dirty="0" smtClean="0">
                          <a:solidFill>
                            <a:srgbClr val="0033CC"/>
                          </a:solidFill>
                          <a:latin typeface="+mn-lt"/>
                          <a:ea typeface="Arial Unicode MS"/>
                          <a:cs typeface="Arial Unicode MS"/>
                        </a:rPr>
                        <a:t>units</a:t>
                      </a:r>
                      <a:r>
                        <a:rPr lang="en-US" sz="1400" b="1" i="1" kern="1200" baseline="0" noProof="0" dirty="0" smtClean="0">
                          <a:solidFill>
                            <a:srgbClr val="0033CC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  </a:t>
                      </a:r>
                      <a:r>
                        <a:rPr lang="en-US" sz="1600" b="1" i="1" kern="1200" baseline="0" noProof="0" dirty="0" smtClean="0">
                          <a:solidFill>
                            <a:srgbClr val="0033CC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∝</a:t>
                      </a:r>
                      <a:r>
                        <a:rPr lang="en-US" sz="1400" b="1" i="1" kern="1200" baseline="0" noProof="0" dirty="0" smtClean="0">
                          <a:solidFill>
                            <a:srgbClr val="0033CC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  </a:t>
                      </a:r>
                      <a:r>
                        <a:rPr lang="en-US" sz="1400" b="1" i="1" kern="1200" baseline="0" noProof="0" dirty="0" smtClean="0">
                          <a:solidFill>
                            <a:schemeClr val="tx1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1 / </a:t>
                      </a:r>
                      <a:r>
                        <a:rPr lang="en-US" sz="1400" b="1" i="1" kern="1200" noProof="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duration</a:t>
                      </a:r>
                      <a:r>
                        <a:rPr lang="en-US" sz="1400" b="1" i="1" kern="1200" baseline="0" noProof="0" dirty="0" smtClean="0">
                          <a:solidFill>
                            <a:srgbClr val="0033CC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</a:p>
                  </a:txBody>
                  <a:tcPr marL="18288" marR="18288" marT="9144" marB="9144" anchor="ctr"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 marL="18288" marR="18288" marT="9144" marB="9144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1" kern="1200" noProof="0" dirty="0" smtClean="0">
                          <a:solidFill>
                            <a:srgbClr val="959200"/>
                          </a:solidFill>
                          <a:latin typeface="+mn-lt"/>
                          <a:ea typeface="+mn-ea"/>
                          <a:cs typeface="+mn-cs"/>
                        </a:rPr>
                        <a:t>work </a:t>
                      </a:r>
                      <a:r>
                        <a:rPr lang="en-US" sz="1600" b="1" i="1" kern="1200" baseline="0" noProof="0" dirty="0" smtClean="0">
                          <a:solidFill>
                            <a:srgbClr val="0033CC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∝</a:t>
                      </a:r>
                      <a:r>
                        <a:rPr lang="en-US" sz="1400" b="1" i="1" kern="1200" baseline="0" noProof="0" dirty="0" smtClean="0">
                          <a:solidFill>
                            <a:srgbClr val="0033CC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  </a:t>
                      </a:r>
                      <a:r>
                        <a:rPr lang="en-US" sz="1400" b="1" i="1" kern="1200" baseline="0" noProof="0" dirty="0" smtClean="0">
                          <a:solidFill>
                            <a:srgbClr val="0033CC"/>
                          </a:solidFill>
                          <a:latin typeface="+mn-lt"/>
                          <a:ea typeface="Arial Unicode MS"/>
                          <a:cs typeface="Arial Unicode MS"/>
                        </a:rPr>
                        <a:t>units</a:t>
                      </a:r>
                      <a:r>
                        <a:rPr lang="en-US" sz="1400" b="1" i="1" kern="1200" baseline="0" noProof="0" dirty="0" smtClean="0">
                          <a:solidFill>
                            <a:srgbClr val="0033CC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  </a:t>
                      </a:r>
                      <a:endParaRPr lang="en-US" sz="1400" b="1" i="1" kern="1200" noProof="0" dirty="0" smtClean="0">
                        <a:solidFill>
                          <a:srgbClr val="9592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1" kern="1200" noProof="0" dirty="0" smtClean="0">
                          <a:solidFill>
                            <a:srgbClr val="959200"/>
                          </a:solidFill>
                          <a:latin typeface="+mn-lt"/>
                          <a:ea typeface="+mn-ea"/>
                          <a:cs typeface="+mn-cs"/>
                        </a:rPr>
                        <a:t>work </a:t>
                      </a:r>
                      <a:r>
                        <a:rPr lang="en-US" sz="1600" b="1" i="1" kern="1200" baseline="0" noProof="0" dirty="0" smtClean="0">
                          <a:solidFill>
                            <a:srgbClr val="0033CC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∝</a:t>
                      </a:r>
                      <a:r>
                        <a:rPr lang="en-US" sz="1400" b="1" i="1" kern="1200" baseline="0" noProof="0" dirty="0" smtClean="0">
                          <a:solidFill>
                            <a:srgbClr val="0033CC"/>
                          </a:solidFill>
                          <a:latin typeface="Arial Unicode MS"/>
                          <a:ea typeface="Arial Unicode MS"/>
                          <a:cs typeface="Arial Unicode MS"/>
                        </a:rPr>
                        <a:t>  </a:t>
                      </a:r>
                      <a:r>
                        <a:rPr lang="en-US" sz="1400" b="1" i="1" kern="1200" noProof="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duration</a:t>
                      </a:r>
                      <a:r>
                        <a:rPr lang="en-US" sz="1400" b="1" i="1" kern="1200" baseline="0" noProof="0" dirty="0" smtClean="0">
                          <a:solidFill>
                            <a:srgbClr val="0033CC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sz="1400" dirty="0" smtClean="0"/>
                    </a:p>
                  </a:txBody>
                  <a:tcPr marL="18288" marR="18288" marT="9144" marB="9144" anchor="ctr"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 marL="18288" marR="18288" marT="9144" marB="9144" anchor="ctr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778429"/>
              </p:ext>
            </p:extLst>
          </p:nvPr>
        </p:nvGraphicFramePr>
        <p:xfrm>
          <a:off x="533402" y="4276045"/>
          <a:ext cx="8248648" cy="2133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0922"/>
                <a:gridCol w="65135"/>
                <a:gridCol w="2367416"/>
                <a:gridCol w="110115"/>
                <a:gridCol w="2415236"/>
                <a:gridCol w="109538"/>
                <a:gridCol w="2300286"/>
              </a:tblGrid>
              <a:tr h="259105">
                <a:tc gridSpan="7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Alternative (      ) responses to updating  {duration, units, work}  on  change of one dimension</a:t>
                      </a:r>
                      <a:endParaRPr lang="en-US" sz="1400" dirty="0"/>
                    </a:p>
                  </a:txBody>
                  <a:tcPr marL="18288" marR="18288" marT="9144" marB="9144" anchor="ctr">
                    <a:solidFill>
                      <a:srgbClr val="0033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8288" marR="18288" marT="9144" marB="9144">
                    <a:solidFill>
                      <a:srgbClr val="0033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8288" marR="18288" marT="9144" marB="9144">
                    <a:solidFill>
                      <a:srgbClr val="0033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8288" marR="18288" marT="9144" marB="9144">
                    <a:solidFill>
                      <a:srgbClr val="0033CC"/>
                    </a:solidFill>
                  </a:tcPr>
                </a:tc>
              </a:tr>
              <a:tr h="318906">
                <a:tc>
                  <a:txBody>
                    <a:bodyPr/>
                    <a:lstStyle/>
                    <a:p>
                      <a:endParaRPr lang="en-US" sz="14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8288" marR="18288" marT="9144" marB="9144">
                    <a:solidFill>
                      <a:srgbClr val="CDEA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288" marR="18288" marT="9144" marB="9144">
                    <a:solidFill>
                      <a:srgbClr val="CDEA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1" dirty="0" smtClean="0">
                          <a:solidFill>
                            <a:schemeClr val="tx1"/>
                          </a:solidFill>
                        </a:rPr>
                        <a:t>alter</a:t>
                      </a:r>
                      <a:r>
                        <a:rPr lang="en-US" sz="1400" b="1" i="1" baseline="0" dirty="0" smtClean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sz="1400" b="1" i="1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duration</a:t>
                      </a:r>
                      <a:r>
                        <a:rPr lang="en-US" sz="1400" b="1" i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140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18288" marR="18288" marT="9144" marB="9144" anchor="ctr">
                    <a:solidFill>
                      <a:srgbClr val="CDEA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288" marR="18288" marT="9144" marB="9144" anchor="ctr">
                    <a:solidFill>
                      <a:srgbClr val="CDEA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1" dirty="0" smtClean="0">
                          <a:solidFill>
                            <a:schemeClr val="tx1"/>
                          </a:solidFill>
                        </a:rPr>
                        <a:t>alter  </a:t>
                      </a:r>
                      <a:r>
                        <a:rPr lang="en-US" sz="1400" b="1" i="1" kern="1200" dirty="0" smtClean="0">
                          <a:solidFill>
                            <a:srgbClr val="0033CC"/>
                          </a:solidFill>
                          <a:latin typeface="+mn-lt"/>
                          <a:ea typeface="+mn-ea"/>
                          <a:cs typeface="+mn-cs"/>
                        </a:rPr>
                        <a:t>units</a:t>
                      </a:r>
                      <a:r>
                        <a:rPr lang="en-US" sz="1400" b="1" i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140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18288" marR="18288" marT="9144" marB="9144" anchor="ctr">
                    <a:solidFill>
                      <a:srgbClr val="CDEA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288" marR="18288" marT="9144" marB="9144" anchor="ctr">
                    <a:solidFill>
                      <a:srgbClr val="CDEA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 dirty="0" smtClean="0">
                          <a:solidFill>
                            <a:schemeClr val="tx1"/>
                          </a:solidFill>
                        </a:rPr>
                        <a:t>alter  </a:t>
                      </a:r>
                      <a:r>
                        <a:rPr lang="en-US" sz="1400" b="1" i="1" kern="1200" dirty="0" smtClean="0">
                          <a:solidFill>
                            <a:srgbClr val="959200"/>
                          </a:solidFill>
                          <a:latin typeface="+mn-lt"/>
                          <a:ea typeface="+mn-ea"/>
                          <a:cs typeface="+mn-cs"/>
                        </a:rPr>
                        <a:t>work</a:t>
                      </a:r>
                      <a:endParaRPr lang="en-US" sz="140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18288" marR="18288" marT="9144" marB="9144" anchor="ctr">
                    <a:solidFill>
                      <a:srgbClr val="CDEAFF"/>
                    </a:solidFill>
                  </a:tcPr>
                </a:tc>
              </a:tr>
              <a:tr h="47773">
                <a:tc>
                  <a:txBody>
                    <a:bodyPr/>
                    <a:lstStyle/>
                    <a:p>
                      <a:endParaRPr lang="en-US" sz="1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8288" marR="18288" marT="9144" marB="9144">
                    <a:solidFill>
                      <a:srgbClr val="CDEA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8288" marR="18288" marT="9144" marB="9144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18288" marR="18288" marT="9144" marB="9144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8288" marR="18288" marT="9144" marB="9144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18288" marR="18288" marT="9144" marB="9144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8288" marR="18288" marT="9144" marB="9144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18288" marR="18288" marT="9144" marB="9144" anchor="ctr">
                    <a:solidFill>
                      <a:schemeClr val="tx1"/>
                    </a:solidFill>
                  </a:tcPr>
                </a:tc>
              </a:tr>
              <a:tr h="437048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C00000"/>
                          </a:solidFill>
                        </a:rPr>
                        <a:t>fixed</a:t>
                      </a:r>
                    </a:p>
                    <a:p>
                      <a:r>
                        <a:rPr lang="en-US" sz="1400" b="1" dirty="0" smtClean="0">
                          <a:solidFill>
                            <a:srgbClr val="C00000"/>
                          </a:solidFill>
                        </a:rPr>
                        <a:t>duration</a:t>
                      </a:r>
                      <a:endParaRPr 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 marL="18288" marR="18288" marT="9144" marB="9144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288" marR="18288" marT="9144" marB="9144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alter </a:t>
                      </a:r>
                      <a:r>
                        <a:rPr lang="en-US" sz="1400" b="1" kern="1200" baseline="0" dirty="0" smtClean="0">
                          <a:solidFill>
                            <a:srgbClr val="0033CC"/>
                          </a:solidFill>
                          <a:latin typeface="+mn-lt"/>
                          <a:ea typeface="+mn-ea"/>
                          <a:cs typeface="+mn-cs"/>
                        </a:rPr>
                        <a:t>units</a:t>
                      </a:r>
                      <a:r>
                        <a:rPr lang="en-US" sz="1400" b="1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leaving </a:t>
                      </a:r>
                      <a:r>
                        <a:rPr lang="en-US" sz="1400" b="1" dirty="0" smtClean="0">
                          <a:solidFill>
                            <a:srgbClr val="959200"/>
                          </a:solidFill>
                        </a:rPr>
                        <a:t>work</a:t>
                      </a:r>
                      <a:r>
                        <a:rPr lang="en-US" sz="1400" baseline="0" dirty="0" smtClean="0">
                          <a:solidFill>
                            <a:srgbClr val="959200"/>
                          </a:solidFill>
                        </a:rPr>
                        <a:t> 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unchanged</a:t>
                      </a:r>
                    </a:p>
                  </a:txBody>
                  <a:tcPr marL="18288" marR="18288" marT="9144" marB="9144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alter </a:t>
                      </a:r>
                      <a:r>
                        <a:rPr lang="en-US" sz="1400" b="1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duration,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leaving </a:t>
                      </a:r>
                      <a:r>
                        <a:rPr lang="en-US" sz="1400" b="1" dirty="0" smtClean="0">
                          <a:solidFill>
                            <a:srgbClr val="959200"/>
                          </a:solidFill>
                        </a:rPr>
                        <a:t>work</a:t>
                      </a:r>
                      <a:r>
                        <a:rPr lang="en-US" sz="1400" baseline="0" dirty="0" smtClean="0">
                          <a:solidFill>
                            <a:srgbClr val="959200"/>
                          </a:solidFill>
                        </a:rPr>
                        <a:t> 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unchanged</a:t>
                      </a:r>
                    </a:p>
                  </a:txBody>
                  <a:tcPr marL="18288" marR="18288" marT="9144" marB="9144"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alter </a:t>
                      </a:r>
                      <a:r>
                        <a:rPr lang="en-US" sz="1400" b="1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duration,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leaving </a:t>
                      </a:r>
                      <a:r>
                        <a:rPr lang="en-US" sz="1400" b="1" kern="1200" baseline="0" dirty="0" smtClean="0">
                          <a:solidFill>
                            <a:srgbClr val="0033CC"/>
                          </a:solidFill>
                          <a:latin typeface="+mn-lt"/>
                          <a:ea typeface="+mn-ea"/>
                          <a:cs typeface="+mn-cs"/>
                        </a:rPr>
                        <a:t>units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unchanged</a:t>
                      </a:r>
                    </a:p>
                  </a:txBody>
                  <a:tcPr marL="18288" marR="18288" marT="9144" marB="9144" anchor="ctr"/>
                </a:tc>
              </a:tr>
              <a:tr h="51469">
                <a:tc>
                  <a:txBody>
                    <a:bodyPr/>
                    <a:lstStyle/>
                    <a:p>
                      <a:endParaRPr lang="en-US" sz="100" b="1" dirty="0">
                        <a:solidFill>
                          <a:srgbClr val="C00000"/>
                        </a:solidFill>
                      </a:endParaRPr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8288" marR="18288" marT="9144" marB="9144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37048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33CC"/>
                          </a:solidFill>
                        </a:rPr>
                        <a:t>fixed</a:t>
                      </a:r>
                    </a:p>
                    <a:p>
                      <a:r>
                        <a:rPr lang="en-US" sz="1400" b="1" dirty="0" smtClean="0">
                          <a:solidFill>
                            <a:srgbClr val="0033CC"/>
                          </a:solidFill>
                        </a:rPr>
                        <a:t>units</a:t>
                      </a:r>
                      <a:endParaRPr lang="en-US" sz="1400" b="1" dirty="0">
                        <a:solidFill>
                          <a:srgbClr val="0033CC"/>
                        </a:solidFill>
                      </a:endParaRPr>
                    </a:p>
                  </a:txBody>
                  <a:tcPr marL="18288" marR="18288" marT="9144" marB="9144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288" marR="18288" marT="9144" marB="9144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alter </a:t>
                      </a:r>
                      <a:r>
                        <a:rPr lang="en-US" sz="1400" b="1" kern="1200" baseline="0" dirty="0" smtClean="0">
                          <a:solidFill>
                            <a:srgbClr val="0033CC"/>
                          </a:solidFill>
                          <a:latin typeface="+mn-lt"/>
                          <a:ea typeface="+mn-ea"/>
                          <a:cs typeface="+mn-cs"/>
                        </a:rPr>
                        <a:t>units</a:t>
                      </a:r>
                      <a:r>
                        <a:rPr lang="en-US" sz="1400" b="1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leaving </a:t>
                      </a:r>
                      <a:r>
                        <a:rPr lang="en-US" sz="1400" b="1" dirty="0" smtClean="0">
                          <a:solidFill>
                            <a:srgbClr val="959200"/>
                          </a:solidFill>
                        </a:rPr>
                        <a:t>work</a:t>
                      </a:r>
                      <a:r>
                        <a:rPr lang="en-US" sz="1400" baseline="0" dirty="0" smtClean="0">
                          <a:solidFill>
                            <a:srgbClr val="959200"/>
                          </a:solidFill>
                        </a:rPr>
                        <a:t> 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unchanged</a:t>
                      </a:r>
                    </a:p>
                  </a:txBody>
                  <a:tcPr marL="18288" marR="18288" marT="9144" marB="9144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alter </a:t>
                      </a:r>
                      <a:r>
                        <a:rPr lang="en-US" sz="1400" b="1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duration,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leaving </a:t>
                      </a:r>
                      <a:r>
                        <a:rPr lang="en-US" sz="1400" b="1" dirty="0" smtClean="0">
                          <a:solidFill>
                            <a:srgbClr val="959200"/>
                          </a:solidFill>
                        </a:rPr>
                        <a:t>work</a:t>
                      </a:r>
                      <a:r>
                        <a:rPr lang="en-US" sz="1400" baseline="0" dirty="0" smtClean="0">
                          <a:solidFill>
                            <a:srgbClr val="959200"/>
                          </a:solidFill>
                        </a:rPr>
                        <a:t> 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unchanged</a:t>
                      </a:r>
                    </a:p>
                  </a:txBody>
                  <a:tcPr marL="18288" marR="18288" marT="9144" marB="9144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alter </a:t>
                      </a:r>
                      <a:r>
                        <a:rPr lang="en-US" sz="1400" b="1" kern="1200" baseline="0" dirty="0" smtClean="0">
                          <a:solidFill>
                            <a:srgbClr val="0033CC"/>
                          </a:solidFill>
                          <a:latin typeface="+mn-lt"/>
                          <a:ea typeface="+mn-ea"/>
                          <a:cs typeface="+mn-cs"/>
                        </a:rPr>
                        <a:t>units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1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leaving </a:t>
                      </a:r>
                      <a:r>
                        <a:rPr lang="en-US" sz="1400" b="1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duration 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unchanged</a:t>
                      </a:r>
                    </a:p>
                  </a:txBody>
                  <a:tcPr marL="18288" marR="18288" marT="9144" marB="9144" anchor="ctr"/>
                </a:tc>
              </a:tr>
              <a:tr h="54150">
                <a:tc>
                  <a:txBody>
                    <a:bodyPr/>
                    <a:lstStyle/>
                    <a:p>
                      <a:endParaRPr lang="en-US" sz="100" b="1" dirty="0">
                        <a:solidFill>
                          <a:srgbClr val="0033CC"/>
                        </a:solidFill>
                      </a:endParaRPr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8288" marR="18288" marT="9144" marB="9144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 smtClean="0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 smtClean="0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512069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959200"/>
                          </a:solidFill>
                        </a:rPr>
                        <a:t>fixed</a:t>
                      </a:r>
                    </a:p>
                    <a:p>
                      <a:r>
                        <a:rPr lang="en-US" sz="1400" b="1" dirty="0" smtClean="0">
                          <a:solidFill>
                            <a:srgbClr val="959200"/>
                          </a:solidFill>
                        </a:rPr>
                        <a:t>work</a:t>
                      </a:r>
                      <a:endParaRPr lang="en-US" sz="1400" b="1" dirty="0">
                        <a:solidFill>
                          <a:srgbClr val="959200"/>
                        </a:solidFill>
                      </a:endParaRPr>
                    </a:p>
                  </a:txBody>
                  <a:tcPr marL="18288" marR="18288" marT="9144" marB="9144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288" marR="18288" marT="9144" marB="9144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alter </a:t>
                      </a:r>
                      <a:r>
                        <a:rPr lang="en-US" sz="1400" b="1" dirty="0" smtClean="0">
                          <a:solidFill>
                            <a:srgbClr val="959200"/>
                          </a:solidFill>
                        </a:rPr>
                        <a:t>work</a:t>
                      </a:r>
                      <a:r>
                        <a:rPr lang="en-US" sz="1400" baseline="0" dirty="0" smtClean="0">
                          <a:solidFill>
                            <a:srgbClr val="959200"/>
                          </a:solidFill>
                        </a:rPr>
                        <a:t> </a:t>
                      </a:r>
                      <a:r>
                        <a:rPr lang="en-US" sz="1400" b="1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leaving </a:t>
                      </a:r>
                      <a:r>
                        <a:rPr lang="en-US" sz="1400" b="1" kern="1200" baseline="0" dirty="0" smtClean="0">
                          <a:solidFill>
                            <a:srgbClr val="0033CC"/>
                          </a:solidFill>
                          <a:latin typeface="+mn-lt"/>
                          <a:ea typeface="+mn-ea"/>
                          <a:cs typeface="+mn-cs"/>
                        </a:rPr>
                        <a:t>units 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unchanged</a:t>
                      </a:r>
                    </a:p>
                  </a:txBody>
                  <a:tcPr marL="18288" marR="18288" marT="9144" marB="9144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alter </a:t>
                      </a:r>
                      <a:r>
                        <a:rPr lang="en-US" sz="1400" b="1" dirty="0" smtClean="0">
                          <a:solidFill>
                            <a:srgbClr val="959200"/>
                          </a:solidFill>
                        </a:rPr>
                        <a:t>work</a:t>
                      </a:r>
                      <a:r>
                        <a:rPr lang="en-US" sz="1400" b="1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leaving</a:t>
                      </a:r>
                      <a:r>
                        <a:rPr lang="en-US" sz="1400" baseline="0" dirty="0" smtClean="0">
                          <a:solidFill>
                            <a:srgbClr val="959200"/>
                          </a:solidFill>
                        </a:rPr>
                        <a:t> </a:t>
                      </a:r>
                      <a:r>
                        <a:rPr lang="en-US" sz="1400" b="1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duration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unchanged</a:t>
                      </a:r>
                    </a:p>
                  </a:txBody>
                  <a:tcPr marL="18288" marR="18288" marT="9144" marB="9144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alter </a:t>
                      </a:r>
                      <a:r>
                        <a:rPr lang="en-US" sz="1400" b="1" kern="1200" baseline="0" dirty="0" smtClean="0">
                          <a:solidFill>
                            <a:srgbClr val="0033CC"/>
                          </a:solidFill>
                          <a:latin typeface="+mn-lt"/>
                          <a:ea typeface="+mn-ea"/>
                          <a:cs typeface="+mn-cs"/>
                        </a:rPr>
                        <a:t>units</a:t>
                      </a:r>
                      <a:r>
                        <a:rPr lang="en-US" sz="1400" b="1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leaving </a:t>
                      </a:r>
                      <a:r>
                        <a:rPr lang="en-US" sz="1400" b="1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duration </a:t>
                      </a: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unchanged</a:t>
                      </a:r>
                    </a:p>
                  </a:txBody>
                  <a:tcPr marL="18288" marR="18288" marT="9144" marB="9144" anchor="ctr"/>
                </a:tc>
              </a:tr>
            </a:tbl>
          </a:graphicData>
        </a:graphic>
      </p:graphicFrame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919" y="4291966"/>
            <a:ext cx="243728" cy="192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66204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6699" y="112715"/>
            <a:ext cx="8639175" cy="420686"/>
          </a:xfrm>
        </p:spPr>
        <p:txBody>
          <a:bodyPr/>
          <a:lstStyle/>
          <a:p>
            <a:r>
              <a:rPr lang="en-US" sz="2800" dirty="0" smtClean="0"/>
              <a:t>Responses to Changes in Number of Resources</a:t>
            </a:r>
            <a:endParaRPr lang="en-US" sz="28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033875"/>
              </p:ext>
            </p:extLst>
          </p:nvPr>
        </p:nvGraphicFramePr>
        <p:xfrm>
          <a:off x="208308" y="633900"/>
          <a:ext cx="8804029" cy="2996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566"/>
                <a:gridCol w="61976"/>
                <a:gridCol w="1183295"/>
                <a:gridCol w="1221892"/>
                <a:gridCol w="61976"/>
                <a:gridCol w="1390736"/>
                <a:gridCol w="1301661"/>
                <a:gridCol w="61976"/>
                <a:gridCol w="1386215"/>
                <a:gridCol w="1312736"/>
              </a:tblGrid>
              <a:tr h="3981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Effort-driven</a:t>
                      </a:r>
                      <a:r>
                        <a:rPr lang="en-US" sz="1400" baseline="0" dirty="0" smtClean="0"/>
                        <a:t> </a:t>
                      </a:r>
                      <a:endParaRPr lang="en-US" sz="1400" dirty="0"/>
                    </a:p>
                  </a:txBody>
                  <a:tcPr marL="18288" marR="18288" marT="9144" marB="9144" anchor="ctr">
                    <a:solidFill>
                      <a:srgbClr val="0033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8288" marR="18288" marT="9144" marB="9144" anchor="ctr">
                    <a:solidFill>
                      <a:srgbClr val="0033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DEFAULT</a:t>
                      </a:r>
                      <a:r>
                        <a:rPr lang="en-US" sz="1400" baseline="0" dirty="0" smtClean="0"/>
                        <a:t> response</a:t>
                      </a:r>
                      <a:endParaRPr lang="en-US" sz="1400" dirty="0"/>
                    </a:p>
                  </a:txBody>
                  <a:tcPr marL="18288" marR="18288" marT="9144" marB="9144" anchor="ctr">
                    <a:solidFill>
                      <a:srgbClr val="0033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8288" marR="18288" marT="9144" marB="9144">
                    <a:solidFill>
                      <a:srgbClr val="0033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18288" marR="18288" marT="9144" marB="9144" anchor="ctr">
                    <a:solidFill>
                      <a:srgbClr val="0033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Alternative</a:t>
                      </a:r>
                      <a:r>
                        <a:rPr lang="en-US" sz="1400" baseline="0" dirty="0" smtClean="0"/>
                        <a:t> response  #1</a:t>
                      </a:r>
                      <a:endParaRPr lang="en-US" sz="1400" dirty="0"/>
                    </a:p>
                  </a:txBody>
                  <a:tcPr marL="18288" marR="18288" marT="9144" marB="9144" anchor="ctr">
                    <a:solidFill>
                      <a:srgbClr val="0033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8288" marR="18288" marT="9144" marB="9144">
                    <a:solidFill>
                      <a:srgbClr val="0033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18288" marR="18288" marT="9144" marB="9144" anchor="ctr">
                    <a:solidFill>
                      <a:srgbClr val="0033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Alternative</a:t>
                      </a:r>
                      <a:r>
                        <a:rPr lang="en-US" sz="1400" baseline="0" dirty="0" smtClean="0"/>
                        <a:t> response #2</a:t>
                      </a:r>
                      <a:endParaRPr lang="en-US" sz="1400" dirty="0"/>
                    </a:p>
                  </a:txBody>
                  <a:tcPr marL="18288" marR="18288" marT="9144" marB="9144" anchor="ctr">
                    <a:solidFill>
                      <a:srgbClr val="0033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8288" marR="18288" marT="9144" marB="9144">
                    <a:solidFill>
                      <a:srgbClr val="0033CC"/>
                    </a:solidFill>
                  </a:tcPr>
                </a:tc>
              </a:tr>
              <a:tr h="398166">
                <a:tc>
                  <a:txBody>
                    <a:bodyPr/>
                    <a:lstStyle/>
                    <a:p>
                      <a:endParaRPr lang="en-US" sz="14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8288" marR="18288" marT="9144" marB="9144">
                    <a:solidFill>
                      <a:srgbClr val="CDEA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8288" marR="18288" marT="9144" marB="9144">
                    <a:solidFill>
                      <a:srgbClr val="CDEA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1" dirty="0" smtClean="0">
                          <a:solidFill>
                            <a:schemeClr val="tx1"/>
                          </a:solidFill>
                        </a:rPr>
                        <a:t>increase (↑)</a:t>
                      </a:r>
                    </a:p>
                    <a:p>
                      <a:pPr algn="ctr"/>
                      <a:r>
                        <a:rPr lang="en-US" sz="1400" b="1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resources</a:t>
                      </a:r>
                      <a:endParaRPr lang="en-US" sz="140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18288" marR="18288" marT="9144" marB="9144" anchor="ctr">
                    <a:solidFill>
                      <a:srgbClr val="CDEA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 dirty="0" smtClean="0">
                          <a:solidFill>
                            <a:schemeClr val="tx1"/>
                          </a:solidFill>
                        </a:rPr>
                        <a:t>decrease (↓)</a:t>
                      </a:r>
                    </a:p>
                    <a:p>
                      <a:pPr algn="ctr"/>
                      <a:r>
                        <a:rPr lang="en-US" sz="1400" b="1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resources</a:t>
                      </a:r>
                      <a:endParaRPr lang="en-US" sz="140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18288" marR="18288" marT="9144" marB="9144" anchor="ctr">
                    <a:solidFill>
                      <a:srgbClr val="CDEA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288" marR="18288" marT="9144" marB="9144" anchor="ctr">
                    <a:solidFill>
                      <a:srgbClr val="CDEA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1" dirty="0" smtClean="0">
                          <a:solidFill>
                            <a:schemeClr val="tx1"/>
                          </a:solidFill>
                        </a:rPr>
                        <a:t>increase (↑)</a:t>
                      </a:r>
                      <a:br>
                        <a:rPr lang="en-US" sz="1400" b="1" i="1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400" b="1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resources</a:t>
                      </a:r>
                      <a:endParaRPr lang="en-US" sz="140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18288" marR="18288" marT="9144" marB="9144" anchor="ctr">
                    <a:solidFill>
                      <a:srgbClr val="CDEA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 dirty="0" smtClean="0">
                          <a:solidFill>
                            <a:schemeClr val="tx1"/>
                          </a:solidFill>
                        </a:rPr>
                        <a:t>decrease (↓)</a:t>
                      </a:r>
                    </a:p>
                    <a:p>
                      <a:pPr algn="ctr"/>
                      <a:r>
                        <a:rPr lang="en-US" sz="1400" b="1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resources</a:t>
                      </a:r>
                      <a:endParaRPr lang="en-US" sz="140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18288" marR="18288" marT="9144" marB="9144" anchor="ctr">
                    <a:solidFill>
                      <a:srgbClr val="CDEA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8288" marR="18288" marT="9144" marB="9144" anchor="ctr">
                    <a:solidFill>
                      <a:srgbClr val="CDEA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 dirty="0" smtClean="0">
                          <a:solidFill>
                            <a:schemeClr val="tx1"/>
                          </a:solidFill>
                        </a:rPr>
                        <a:t>increase (↑)</a:t>
                      </a:r>
                    </a:p>
                    <a:p>
                      <a:pPr algn="ctr"/>
                      <a:r>
                        <a:rPr lang="en-US" sz="1400" b="1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resources</a:t>
                      </a:r>
                      <a:endParaRPr lang="en-US" sz="140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18288" marR="18288" marT="9144" marB="9144" anchor="ctr">
                    <a:solidFill>
                      <a:srgbClr val="CDEA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 dirty="0" smtClean="0">
                          <a:solidFill>
                            <a:schemeClr val="tx1"/>
                          </a:solidFill>
                        </a:rPr>
                        <a:t>decrease (↓)</a:t>
                      </a:r>
                    </a:p>
                    <a:p>
                      <a:pPr algn="ctr"/>
                      <a:r>
                        <a:rPr lang="en-US" sz="1400" b="1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resources</a:t>
                      </a:r>
                      <a:endParaRPr lang="en-US" sz="140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18288" marR="18288" marT="9144" marB="9144" anchor="ctr">
                    <a:solidFill>
                      <a:srgbClr val="CDEA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en-US" sz="1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8288" marR="18288" marT="9144" marB="9144">
                    <a:solidFill>
                      <a:srgbClr val="CDEA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8288" marR="18288" marT="9144" marB="9144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18288" marR="18288" marT="9144" marB="9144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18288" marR="18288" marT="9144" marB="9144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8288" marR="18288" marT="9144" marB="9144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18288" marR="18288" marT="9144" marB="9144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18288" marR="18288" marT="9144" marB="9144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8288" marR="18288" marT="9144" marB="9144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18288" marR="18288" marT="9144" marB="9144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18288" marR="18288" marT="9144" marB="9144" anchor="ctr">
                    <a:solidFill>
                      <a:schemeClr val="tx1"/>
                    </a:solidFill>
                  </a:tcPr>
                </a:tc>
              </a:tr>
              <a:tr h="589067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C00000"/>
                          </a:solidFill>
                        </a:rPr>
                        <a:t>fixed</a:t>
                      </a:r>
                    </a:p>
                    <a:p>
                      <a:r>
                        <a:rPr lang="en-US" sz="1400" b="1" dirty="0" smtClean="0">
                          <a:solidFill>
                            <a:srgbClr val="C00000"/>
                          </a:solidFill>
                        </a:rPr>
                        <a:t>duration</a:t>
                      </a:r>
                      <a:endParaRPr 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 marL="18288" marR="18288" marT="9144" marB="9144"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8288" marR="18288" marT="9144" marB="9144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C00000"/>
                          </a:solidFill>
                        </a:rPr>
                        <a:t>duration</a:t>
                      </a:r>
                      <a:r>
                        <a:rPr lang="en-US" sz="1400" b="1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1400" baseline="0" dirty="0" smtClean="0"/>
                        <a:t>↔</a:t>
                      </a:r>
                      <a:endParaRPr lang="en-US" sz="1400" dirty="0" smtClean="0"/>
                    </a:p>
                    <a:p>
                      <a:pPr algn="ctr"/>
                      <a:r>
                        <a:rPr lang="en-US" sz="1400" b="1" dirty="0" smtClean="0">
                          <a:solidFill>
                            <a:srgbClr val="959200"/>
                          </a:solidFill>
                        </a:rPr>
                        <a:t>work</a:t>
                      </a:r>
                      <a:r>
                        <a:rPr lang="en-US" sz="1400" baseline="0" dirty="0" smtClean="0">
                          <a:solidFill>
                            <a:srgbClr val="959200"/>
                          </a:solidFill>
                        </a:rPr>
                        <a:t> </a:t>
                      </a:r>
                      <a:r>
                        <a:rPr lang="en-US" sz="1400" baseline="0" dirty="0" smtClean="0"/>
                        <a:t>↔</a:t>
                      </a:r>
                    </a:p>
                    <a:p>
                      <a:pPr algn="ctr"/>
                      <a:r>
                        <a:rPr lang="en-US" sz="1400" baseline="0" dirty="0" smtClean="0"/>
                        <a:t>hours/day 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</a:rPr>
                        <a:t>↓</a:t>
                      </a:r>
                      <a:endParaRPr lang="en-US" sz="1400" baseline="0" dirty="0" smtClean="0"/>
                    </a:p>
                  </a:txBody>
                  <a:tcPr marL="18288" marR="18288" marT="9144" marB="914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C00000"/>
                          </a:solidFill>
                        </a:rPr>
                        <a:t>duration</a:t>
                      </a:r>
                      <a:r>
                        <a:rPr lang="en-US" sz="1400" b="1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1400" baseline="0" dirty="0" smtClean="0"/>
                        <a:t>↔</a:t>
                      </a:r>
                      <a:endParaRPr lang="en-US" sz="14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959200"/>
                          </a:solidFill>
                        </a:rPr>
                        <a:t>work</a:t>
                      </a:r>
                      <a:r>
                        <a:rPr lang="en-US" sz="1400" baseline="0" dirty="0" smtClean="0">
                          <a:solidFill>
                            <a:srgbClr val="959200"/>
                          </a:solidFill>
                        </a:rPr>
                        <a:t> </a:t>
                      </a:r>
                      <a:r>
                        <a:rPr lang="en-US" sz="1400" baseline="0" dirty="0" smtClean="0"/>
                        <a:t>↔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hours/day ↑</a:t>
                      </a:r>
                    </a:p>
                  </a:txBody>
                  <a:tcPr marL="18288" marR="18288" marT="9144" marB="9144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C00000"/>
                          </a:solidFill>
                        </a:rPr>
                        <a:t>duration</a:t>
                      </a:r>
                      <a:r>
                        <a:rPr lang="en-US" sz="1400" b="1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1400" baseline="0" dirty="0" smtClean="0"/>
                        <a:t>↔</a:t>
                      </a:r>
                      <a:endParaRPr lang="en-US" sz="1400" dirty="0" smtClean="0"/>
                    </a:p>
                    <a:p>
                      <a:pPr algn="ctr"/>
                      <a:r>
                        <a:rPr lang="en-US" sz="1400" b="1" dirty="0" smtClean="0">
                          <a:solidFill>
                            <a:srgbClr val="959200"/>
                          </a:solidFill>
                        </a:rPr>
                        <a:t>work</a:t>
                      </a:r>
                      <a:r>
                        <a:rPr lang="en-US" sz="1400" baseline="0" dirty="0" smtClean="0">
                          <a:solidFill>
                            <a:srgbClr val="959200"/>
                          </a:solidFill>
                        </a:rPr>
                        <a:t> </a:t>
                      </a:r>
                      <a:r>
                        <a:rPr lang="en-US" sz="1400" baseline="0" dirty="0" smtClean="0"/>
                        <a:t>↑</a:t>
                      </a:r>
                    </a:p>
                  </a:txBody>
                  <a:tcPr marL="18288" marR="18288" marT="9144" marB="914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C00000"/>
                          </a:solidFill>
                        </a:rPr>
                        <a:t>duration</a:t>
                      </a:r>
                      <a:r>
                        <a:rPr lang="en-US" sz="1400" b="1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1400" baseline="0" dirty="0" smtClean="0"/>
                        <a:t>↔</a:t>
                      </a:r>
                      <a:endParaRPr lang="en-US" sz="14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959200"/>
                          </a:solidFill>
                        </a:rPr>
                        <a:t>work</a:t>
                      </a:r>
                      <a:r>
                        <a:rPr lang="en-US" sz="1400" baseline="0" dirty="0" smtClean="0">
                          <a:solidFill>
                            <a:srgbClr val="959200"/>
                          </a:solidFill>
                        </a:rPr>
                        <a:t> 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</a:rPr>
                        <a:t>↓</a:t>
                      </a:r>
                    </a:p>
                  </a:txBody>
                  <a:tcPr marL="18288" marR="18288" marT="9144" marB="9144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C00000"/>
                          </a:solidFill>
                        </a:rPr>
                        <a:t>duration</a:t>
                      </a:r>
                      <a:r>
                        <a:rPr lang="en-US" sz="1400" b="1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</a:rPr>
                        <a:t>↓</a:t>
                      </a:r>
                      <a:r>
                        <a:rPr lang="en-US" sz="1400" baseline="0" dirty="0" smtClean="0"/>
                        <a:t> </a:t>
                      </a:r>
                      <a:br>
                        <a:rPr lang="en-US" sz="1400" baseline="0" dirty="0" smtClean="0"/>
                      </a:br>
                      <a:r>
                        <a:rPr lang="en-US" sz="1400" b="1" kern="1200" dirty="0" smtClean="0">
                          <a:solidFill>
                            <a:srgbClr val="959200"/>
                          </a:solidFill>
                          <a:latin typeface="+mn-lt"/>
                          <a:ea typeface="+mn-ea"/>
                          <a:cs typeface="+mn-cs"/>
                        </a:rPr>
                        <a:t>work</a:t>
                      </a:r>
                      <a:r>
                        <a:rPr lang="en-US" sz="1400" b="1" baseline="0" dirty="0" smtClean="0">
                          <a:solidFill>
                            <a:srgbClr val="0033CC"/>
                          </a:solidFill>
                        </a:rPr>
                        <a:t> </a:t>
                      </a:r>
                      <a:r>
                        <a:rPr lang="en-US" sz="1400" baseline="0" dirty="0" smtClean="0"/>
                        <a:t>↔</a:t>
                      </a:r>
                      <a:endParaRPr lang="en-US" sz="1400" dirty="0" smtClean="0"/>
                    </a:p>
                  </a:txBody>
                  <a:tcPr marL="18288" marR="18288" marT="9144" marB="914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C00000"/>
                          </a:solidFill>
                        </a:rPr>
                        <a:t>duration</a:t>
                      </a:r>
                      <a:r>
                        <a:rPr lang="en-US" sz="1400" b="1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1400" baseline="0" dirty="0" smtClean="0"/>
                        <a:t>↑ </a:t>
                      </a:r>
                      <a:br>
                        <a:rPr lang="en-US" sz="1400" baseline="0" dirty="0" smtClean="0"/>
                      </a:br>
                      <a:r>
                        <a:rPr lang="en-US" sz="1400" b="1" kern="1200" dirty="0" smtClean="0">
                          <a:solidFill>
                            <a:srgbClr val="959200"/>
                          </a:solidFill>
                          <a:latin typeface="+mn-lt"/>
                          <a:ea typeface="+mn-ea"/>
                          <a:cs typeface="+mn-cs"/>
                        </a:rPr>
                        <a:t>work</a:t>
                      </a:r>
                      <a:r>
                        <a:rPr lang="en-US" sz="1400" b="1" baseline="0" dirty="0" smtClean="0">
                          <a:solidFill>
                            <a:srgbClr val="0033CC"/>
                          </a:solidFill>
                        </a:rPr>
                        <a:t> </a:t>
                      </a:r>
                      <a:r>
                        <a:rPr lang="en-US" sz="1400" baseline="0" dirty="0" smtClean="0"/>
                        <a:t>↔</a:t>
                      </a:r>
                      <a:endParaRPr lang="en-US" sz="1400" dirty="0" smtClean="0"/>
                    </a:p>
                  </a:txBody>
                  <a:tcPr marL="18288" marR="18288" marT="9144" marB="9144" anchor="ctr"/>
                </a:tc>
              </a:tr>
              <a:tr h="0">
                <a:tc>
                  <a:txBody>
                    <a:bodyPr/>
                    <a:lstStyle/>
                    <a:p>
                      <a:endParaRPr lang="en-US" sz="100" b="1" dirty="0">
                        <a:solidFill>
                          <a:srgbClr val="C00000"/>
                        </a:solidFill>
                      </a:endParaRPr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8288" marR="18288" marT="9144" marB="9144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 smtClean="0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589067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33CC"/>
                          </a:solidFill>
                        </a:rPr>
                        <a:t>fixed</a:t>
                      </a:r>
                    </a:p>
                    <a:p>
                      <a:r>
                        <a:rPr lang="en-US" sz="1400" b="1" dirty="0" smtClean="0">
                          <a:solidFill>
                            <a:srgbClr val="0033CC"/>
                          </a:solidFill>
                        </a:rPr>
                        <a:t>units</a:t>
                      </a:r>
                      <a:endParaRPr lang="en-US" sz="1400" b="1" dirty="0">
                        <a:solidFill>
                          <a:srgbClr val="0033CC"/>
                        </a:solidFill>
                      </a:endParaRPr>
                    </a:p>
                  </a:txBody>
                  <a:tcPr marL="18288" marR="18288" marT="9144" marB="9144"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8288" marR="18288" marT="9144" marB="9144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C00000"/>
                          </a:solidFill>
                        </a:rPr>
                        <a:t>duration</a:t>
                      </a:r>
                      <a:r>
                        <a:rPr lang="en-US" sz="1400" b="1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</a:rPr>
                        <a:t>↓</a:t>
                      </a:r>
                      <a:endParaRPr lang="en-US" sz="1400" dirty="0" smtClean="0"/>
                    </a:p>
                    <a:p>
                      <a:pPr algn="ctr"/>
                      <a:r>
                        <a:rPr lang="en-US" sz="1400" b="1" dirty="0" smtClean="0">
                          <a:solidFill>
                            <a:srgbClr val="959200"/>
                          </a:solidFill>
                        </a:rPr>
                        <a:t>work</a:t>
                      </a:r>
                      <a:r>
                        <a:rPr lang="en-US" sz="1400" baseline="0" dirty="0" smtClean="0">
                          <a:solidFill>
                            <a:srgbClr val="959200"/>
                          </a:solidFill>
                        </a:rPr>
                        <a:t> </a:t>
                      </a:r>
                      <a:r>
                        <a:rPr lang="en-US" sz="1400" baseline="0" dirty="0" smtClean="0"/>
                        <a:t>↔</a:t>
                      </a:r>
                    </a:p>
                  </a:txBody>
                  <a:tcPr marL="18288" marR="18288" marT="9144" marB="914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C00000"/>
                          </a:solidFill>
                        </a:rPr>
                        <a:t>duration</a:t>
                      </a:r>
                      <a:r>
                        <a:rPr lang="en-US" sz="1400" b="1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1400" baseline="0" dirty="0" smtClean="0"/>
                        <a:t>↑ </a:t>
                      </a:r>
                      <a:br>
                        <a:rPr lang="en-US" sz="1400" baseline="0" dirty="0" smtClean="0"/>
                      </a:br>
                      <a:r>
                        <a:rPr lang="en-US" sz="1400" b="1" kern="1200" dirty="0" smtClean="0">
                          <a:solidFill>
                            <a:srgbClr val="959200"/>
                          </a:solidFill>
                          <a:latin typeface="+mn-lt"/>
                          <a:ea typeface="+mn-ea"/>
                          <a:cs typeface="+mn-cs"/>
                        </a:rPr>
                        <a:t>work</a:t>
                      </a:r>
                      <a:r>
                        <a:rPr lang="en-US" sz="1400" b="1" baseline="0" dirty="0" smtClean="0">
                          <a:solidFill>
                            <a:srgbClr val="0033CC"/>
                          </a:solidFill>
                        </a:rPr>
                        <a:t> </a:t>
                      </a:r>
                      <a:r>
                        <a:rPr lang="en-US" sz="1400" baseline="0" dirty="0" smtClean="0"/>
                        <a:t>↔</a:t>
                      </a:r>
                      <a:endParaRPr lang="en-US" sz="1400" dirty="0" smtClean="0"/>
                    </a:p>
                  </a:txBody>
                  <a:tcPr marL="18288" marR="18288" marT="9144" marB="9144"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C00000"/>
                          </a:solidFill>
                        </a:rPr>
                        <a:t>duration</a:t>
                      </a:r>
                      <a:r>
                        <a:rPr lang="en-US" sz="1400" b="1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1400" baseline="0" dirty="0" smtClean="0"/>
                        <a:t>↔</a:t>
                      </a:r>
                      <a:endParaRPr lang="en-US" sz="1400" dirty="0" smtClean="0"/>
                    </a:p>
                    <a:p>
                      <a:pPr algn="ctr"/>
                      <a:r>
                        <a:rPr lang="en-US" sz="1400" b="1" dirty="0" smtClean="0">
                          <a:solidFill>
                            <a:srgbClr val="959200"/>
                          </a:solidFill>
                        </a:rPr>
                        <a:t>work</a:t>
                      </a:r>
                      <a:r>
                        <a:rPr lang="en-US" sz="1400" baseline="0" dirty="0" smtClean="0">
                          <a:solidFill>
                            <a:srgbClr val="959200"/>
                          </a:solidFill>
                        </a:rPr>
                        <a:t> </a:t>
                      </a:r>
                      <a:r>
                        <a:rPr lang="en-US" sz="1400" baseline="0" dirty="0" smtClean="0"/>
                        <a:t>↑</a:t>
                      </a:r>
                    </a:p>
                  </a:txBody>
                  <a:tcPr marL="18288" marR="18288" marT="9144" marB="914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C00000"/>
                          </a:solidFill>
                        </a:rPr>
                        <a:t>duration</a:t>
                      </a:r>
                      <a:r>
                        <a:rPr lang="en-US" sz="1400" b="1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1400" baseline="0" dirty="0" smtClean="0"/>
                        <a:t>↔</a:t>
                      </a:r>
                      <a:endParaRPr lang="en-US" sz="1400" dirty="0" smtClean="0"/>
                    </a:p>
                    <a:p>
                      <a:pPr algn="ctr"/>
                      <a:r>
                        <a:rPr lang="en-US" sz="1400" b="1" dirty="0" smtClean="0">
                          <a:solidFill>
                            <a:srgbClr val="959200"/>
                          </a:solidFill>
                        </a:rPr>
                        <a:t>work</a:t>
                      </a:r>
                      <a:r>
                        <a:rPr lang="en-US" sz="1400" baseline="0" dirty="0" smtClean="0">
                          <a:solidFill>
                            <a:srgbClr val="959200"/>
                          </a:solidFill>
                        </a:rPr>
                        <a:t> 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</a:rPr>
                        <a:t>↓</a:t>
                      </a:r>
                      <a:endParaRPr lang="en-US" sz="1400" baseline="0" dirty="0" smtClean="0"/>
                    </a:p>
                  </a:txBody>
                  <a:tcPr marL="18288" marR="18288" marT="9144" marB="9144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C00000"/>
                          </a:solidFill>
                        </a:rPr>
                        <a:t>duration</a:t>
                      </a:r>
                      <a:r>
                        <a:rPr lang="en-US" sz="1400" b="1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1400" baseline="0" dirty="0" smtClean="0"/>
                        <a:t>↔</a:t>
                      </a:r>
                      <a:endParaRPr lang="en-US" sz="1400" dirty="0" smtClean="0"/>
                    </a:p>
                    <a:p>
                      <a:pPr algn="ctr"/>
                      <a:r>
                        <a:rPr lang="en-US" sz="1400" b="1" dirty="0" smtClean="0">
                          <a:solidFill>
                            <a:srgbClr val="959200"/>
                          </a:solidFill>
                        </a:rPr>
                        <a:t>work</a:t>
                      </a:r>
                      <a:r>
                        <a:rPr lang="en-US" sz="1400" baseline="0" dirty="0" smtClean="0">
                          <a:solidFill>
                            <a:srgbClr val="959200"/>
                          </a:solidFill>
                        </a:rPr>
                        <a:t> </a:t>
                      </a:r>
                      <a:r>
                        <a:rPr lang="en-US" sz="1400" baseline="0" dirty="0" smtClean="0"/>
                        <a:t>↔</a:t>
                      </a:r>
                    </a:p>
                    <a:p>
                      <a:pPr algn="ctr"/>
                      <a:r>
                        <a:rPr lang="en-US" sz="1400" baseline="0" dirty="0" smtClean="0"/>
                        <a:t>hours/day 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</a:rPr>
                        <a:t>↓</a:t>
                      </a:r>
                      <a:endParaRPr lang="en-US" sz="1400" baseline="0" dirty="0" smtClean="0"/>
                    </a:p>
                  </a:txBody>
                  <a:tcPr marL="18288" marR="18288" marT="9144" marB="914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C00000"/>
                          </a:solidFill>
                        </a:rPr>
                        <a:t>duration</a:t>
                      </a:r>
                      <a:r>
                        <a:rPr lang="en-US" sz="1400" b="1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1400" baseline="0" dirty="0" smtClean="0"/>
                        <a:t>↔</a:t>
                      </a:r>
                      <a:endParaRPr lang="en-US" sz="14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959200"/>
                          </a:solidFill>
                        </a:rPr>
                        <a:t>work</a:t>
                      </a:r>
                      <a:r>
                        <a:rPr lang="en-US" sz="1400" baseline="0" dirty="0" smtClean="0">
                          <a:solidFill>
                            <a:srgbClr val="959200"/>
                          </a:solidFill>
                        </a:rPr>
                        <a:t> </a:t>
                      </a:r>
                      <a:r>
                        <a:rPr lang="en-US" sz="1400" baseline="0" dirty="0" smtClean="0"/>
                        <a:t>↔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hours/day ↑</a:t>
                      </a:r>
                    </a:p>
                  </a:txBody>
                  <a:tcPr marL="18288" marR="18288" marT="9144" marB="9144" anchor="ctr"/>
                </a:tc>
              </a:tr>
              <a:tr h="0">
                <a:tc>
                  <a:txBody>
                    <a:bodyPr/>
                    <a:lstStyle/>
                    <a:p>
                      <a:endParaRPr lang="en-US" sz="100" b="1" dirty="0">
                        <a:solidFill>
                          <a:srgbClr val="0033CC"/>
                        </a:solidFill>
                      </a:endParaRPr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8288" marR="18288" marT="9144" marB="9144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 smtClean="0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 smtClean="0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 smtClean="0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 smtClean="0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 smtClean="0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 smtClean="0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589067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959200"/>
                          </a:solidFill>
                        </a:rPr>
                        <a:t>fixed</a:t>
                      </a:r>
                    </a:p>
                    <a:p>
                      <a:r>
                        <a:rPr lang="en-US" sz="1400" b="1" dirty="0" smtClean="0">
                          <a:solidFill>
                            <a:srgbClr val="959200"/>
                          </a:solidFill>
                        </a:rPr>
                        <a:t>work</a:t>
                      </a:r>
                      <a:endParaRPr lang="en-US" sz="1400" b="1" dirty="0">
                        <a:solidFill>
                          <a:srgbClr val="959200"/>
                        </a:solidFill>
                      </a:endParaRPr>
                    </a:p>
                  </a:txBody>
                  <a:tcPr marL="18288" marR="18288" marT="9144" marB="9144"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8288" marR="18288" marT="9144" marB="9144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C00000"/>
                          </a:solidFill>
                        </a:rPr>
                        <a:t>duration</a:t>
                      </a:r>
                      <a:r>
                        <a:rPr lang="en-US" sz="1400" b="1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</a:rPr>
                        <a:t>↓</a:t>
                      </a:r>
                      <a:endParaRPr lang="en-US" sz="1400" dirty="0" smtClean="0"/>
                    </a:p>
                    <a:p>
                      <a:pPr algn="ctr"/>
                      <a:r>
                        <a:rPr lang="en-US" sz="1400" b="1" dirty="0" smtClean="0">
                          <a:solidFill>
                            <a:srgbClr val="959200"/>
                          </a:solidFill>
                        </a:rPr>
                        <a:t>work</a:t>
                      </a:r>
                      <a:r>
                        <a:rPr lang="en-US" sz="1400" baseline="0" dirty="0" smtClean="0">
                          <a:solidFill>
                            <a:srgbClr val="959200"/>
                          </a:solidFill>
                        </a:rPr>
                        <a:t> </a:t>
                      </a:r>
                      <a:r>
                        <a:rPr lang="en-US" sz="1400" baseline="0" dirty="0" smtClean="0"/>
                        <a:t>↔</a:t>
                      </a:r>
                    </a:p>
                  </a:txBody>
                  <a:tcPr marL="18288" marR="18288" marT="9144" marB="914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C00000"/>
                          </a:solidFill>
                        </a:rPr>
                        <a:t>duration</a:t>
                      </a:r>
                      <a:r>
                        <a:rPr lang="en-US" sz="1400" b="1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1400" baseline="0" dirty="0" smtClean="0"/>
                        <a:t>↑ </a:t>
                      </a:r>
                      <a:br>
                        <a:rPr lang="en-US" sz="1400" baseline="0" dirty="0" smtClean="0"/>
                      </a:br>
                      <a:r>
                        <a:rPr lang="en-US" sz="1400" b="1" kern="1200" dirty="0" smtClean="0">
                          <a:solidFill>
                            <a:srgbClr val="959200"/>
                          </a:solidFill>
                          <a:latin typeface="+mn-lt"/>
                          <a:ea typeface="+mn-ea"/>
                          <a:cs typeface="+mn-cs"/>
                        </a:rPr>
                        <a:t>work</a:t>
                      </a:r>
                      <a:r>
                        <a:rPr lang="en-US" sz="1400" b="1" baseline="0" dirty="0" smtClean="0">
                          <a:solidFill>
                            <a:srgbClr val="0033CC"/>
                          </a:solidFill>
                        </a:rPr>
                        <a:t> </a:t>
                      </a:r>
                      <a:r>
                        <a:rPr lang="en-US" sz="1400" baseline="0" dirty="0" smtClean="0"/>
                        <a:t>↔</a:t>
                      </a:r>
                      <a:endParaRPr lang="en-US" sz="1400" dirty="0" smtClean="0"/>
                    </a:p>
                  </a:txBody>
                  <a:tcPr marL="18288" marR="18288" marT="9144" marB="9144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C00000"/>
                          </a:solidFill>
                        </a:rPr>
                        <a:t>duration</a:t>
                      </a:r>
                      <a:r>
                        <a:rPr lang="en-US" sz="1400" b="1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1400" baseline="0" dirty="0" smtClean="0"/>
                        <a:t>↔</a:t>
                      </a:r>
                      <a:endParaRPr lang="en-US" sz="1400" dirty="0" smtClean="0"/>
                    </a:p>
                    <a:p>
                      <a:pPr algn="ctr"/>
                      <a:r>
                        <a:rPr lang="en-US" sz="1400" b="1" dirty="0" smtClean="0">
                          <a:solidFill>
                            <a:srgbClr val="959200"/>
                          </a:solidFill>
                        </a:rPr>
                        <a:t>work</a:t>
                      </a:r>
                      <a:r>
                        <a:rPr lang="en-US" sz="1400" baseline="0" dirty="0" smtClean="0">
                          <a:solidFill>
                            <a:srgbClr val="959200"/>
                          </a:solidFill>
                        </a:rPr>
                        <a:t> </a:t>
                      </a:r>
                      <a:r>
                        <a:rPr lang="en-US" sz="1400" baseline="0" dirty="0" smtClean="0"/>
                        <a:t>↑</a:t>
                      </a:r>
                    </a:p>
                  </a:txBody>
                  <a:tcPr marL="18288" marR="18288" marT="9144" marB="914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C00000"/>
                          </a:solidFill>
                        </a:rPr>
                        <a:t>duration</a:t>
                      </a:r>
                      <a:r>
                        <a:rPr lang="en-US" sz="1400" b="1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1400" baseline="0" dirty="0" smtClean="0"/>
                        <a:t>↔</a:t>
                      </a:r>
                      <a:endParaRPr lang="en-US" sz="1400" dirty="0" smtClean="0"/>
                    </a:p>
                    <a:p>
                      <a:pPr algn="ctr"/>
                      <a:r>
                        <a:rPr lang="en-US" sz="1400" b="1" dirty="0" smtClean="0">
                          <a:solidFill>
                            <a:srgbClr val="959200"/>
                          </a:solidFill>
                        </a:rPr>
                        <a:t>work</a:t>
                      </a:r>
                      <a:r>
                        <a:rPr lang="en-US" sz="1400" baseline="0" dirty="0" smtClean="0">
                          <a:solidFill>
                            <a:srgbClr val="959200"/>
                          </a:solidFill>
                        </a:rPr>
                        <a:t> 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</a:rPr>
                        <a:t>↓</a:t>
                      </a:r>
                      <a:endParaRPr lang="en-US" sz="1400" baseline="0" dirty="0" smtClean="0"/>
                    </a:p>
                  </a:txBody>
                  <a:tcPr marL="18288" marR="18288" marT="9144" marB="9144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C00000"/>
                          </a:solidFill>
                        </a:rPr>
                        <a:t>duration</a:t>
                      </a:r>
                      <a:r>
                        <a:rPr lang="en-US" sz="1400" b="1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1400" baseline="0" dirty="0" smtClean="0"/>
                        <a:t>↔</a:t>
                      </a:r>
                      <a:endParaRPr lang="en-US" sz="1400" dirty="0" smtClean="0"/>
                    </a:p>
                    <a:p>
                      <a:pPr algn="ctr"/>
                      <a:r>
                        <a:rPr lang="en-US" sz="1400" b="1" dirty="0" smtClean="0">
                          <a:solidFill>
                            <a:srgbClr val="959200"/>
                          </a:solidFill>
                        </a:rPr>
                        <a:t>work</a:t>
                      </a:r>
                      <a:r>
                        <a:rPr lang="en-US" sz="1400" baseline="0" dirty="0" smtClean="0">
                          <a:solidFill>
                            <a:srgbClr val="959200"/>
                          </a:solidFill>
                        </a:rPr>
                        <a:t> </a:t>
                      </a:r>
                      <a:r>
                        <a:rPr lang="en-US" sz="1400" baseline="0" dirty="0" smtClean="0"/>
                        <a:t>↔</a:t>
                      </a:r>
                    </a:p>
                    <a:p>
                      <a:pPr algn="ctr"/>
                      <a:r>
                        <a:rPr lang="en-US" sz="1400" baseline="0" dirty="0" smtClean="0"/>
                        <a:t>hours/day 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</a:rPr>
                        <a:t>↓</a:t>
                      </a:r>
                      <a:endParaRPr lang="en-US" sz="1400" baseline="0" dirty="0" smtClean="0"/>
                    </a:p>
                  </a:txBody>
                  <a:tcPr marL="18288" marR="18288" marT="9144" marB="914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C00000"/>
                          </a:solidFill>
                        </a:rPr>
                        <a:t>duration</a:t>
                      </a:r>
                      <a:r>
                        <a:rPr lang="en-US" sz="1400" b="1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1400" baseline="0" dirty="0" smtClean="0"/>
                        <a:t>↔</a:t>
                      </a:r>
                      <a:endParaRPr lang="en-US" sz="14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959200"/>
                          </a:solidFill>
                        </a:rPr>
                        <a:t>work</a:t>
                      </a:r>
                      <a:r>
                        <a:rPr lang="en-US" sz="1400" baseline="0" dirty="0" smtClean="0">
                          <a:solidFill>
                            <a:srgbClr val="959200"/>
                          </a:solidFill>
                        </a:rPr>
                        <a:t> </a:t>
                      </a:r>
                      <a:r>
                        <a:rPr lang="en-US" sz="1400" baseline="0" dirty="0" smtClean="0"/>
                        <a:t>↔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hours/day ↑</a:t>
                      </a:r>
                    </a:p>
                  </a:txBody>
                  <a:tcPr marL="18288" marR="18288" marT="9144" marB="9144" anchor="ctr"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836731"/>
              </p:ext>
            </p:extLst>
          </p:nvPr>
        </p:nvGraphicFramePr>
        <p:xfrm>
          <a:off x="198783" y="4053376"/>
          <a:ext cx="8685788" cy="255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9916"/>
                <a:gridCol w="61976"/>
                <a:gridCol w="1266825"/>
                <a:gridCol w="1147699"/>
                <a:gridCol w="61976"/>
                <a:gridCol w="1266825"/>
                <a:gridCol w="1109599"/>
                <a:gridCol w="61976"/>
                <a:gridCol w="1181227"/>
                <a:gridCol w="1197769"/>
              </a:tblGrid>
              <a:tr h="3097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Non-effort-driven</a:t>
                      </a:r>
                      <a:r>
                        <a:rPr lang="en-US" sz="1200" baseline="0" dirty="0" smtClean="0"/>
                        <a:t> </a:t>
                      </a:r>
                      <a:endParaRPr lang="en-US" sz="1200" dirty="0"/>
                    </a:p>
                  </a:txBody>
                  <a:tcPr marL="18288" marR="18288" marT="9144" marB="9144" anchor="ctr">
                    <a:solidFill>
                      <a:srgbClr val="0033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8288" marR="18288" marT="9144" marB="9144" anchor="ctr">
                    <a:solidFill>
                      <a:srgbClr val="0033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DEFAULT</a:t>
                      </a:r>
                      <a:r>
                        <a:rPr lang="en-US" sz="1400" baseline="0" dirty="0" smtClean="0"/>
                        <a:t> response</a:t>
                      </a:r>
                      <a:endParaRPr lang="en-US" sz="1400" dirty="0"/>
                    </a:p>
                  </a:txBody>
                  <a:tcPr marL="18288" marR="18288" marT="9144" marB="9144" anchor="ctr">
                    <a:solidFill>
                      <a:srgbClr val="0033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8288" marR="18288" marT="9144" marB="9144">
                    <a:solidFill>
                      <a:srgbClr val="0033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8288" marR="18288" marT="9144" marB="9144" anchor="ctr">
                    <a:solidFill>
                      <a:srgbClr val="0033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Alternative</a:t>
                      </a:r>
                      <a:r>
                        <a:rPr lang="en-US" sz="1400" baseline="0" dirty="0" smtClean="0"/>
                        <a:t> response  #1</a:t>
                      </a:r>
                      <a:endParaRPr lang="en-US" sz="1400" dirty="0"/>
                    </a:p>
                  </a:txBody>
                  <a:tcPr marL="18288" marR="18288" marT="9144" marB="9144" anchor="ctr">
                    <a:solidFill>
                      <a:srgbClr val="0033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8288" marR="18288" marT="9144" marB="9144">
                    <a:solidFill>
                      <a:srgbClr val="0033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8288" marR="18288" marT="9144" marB="9144" anchor="ctr">
                    <a:solidFill>
                      <a:srgbClr val="0033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Alternative</a:t>
                      </a:r>
                      <a:r>
                        <a:rPr lang="en-US" sz="1400" baseline="0" dirty="0" smtClean="0"/>
                        <a:t> response #2</a:t>
                      </a:r>
                      <a:endParaRPr lang="en-US" sz="1400" dirty="0"/>
                    </a:p>
                  </a:txBody>
                  <a:tcPr marL="18288" marR="18288" marT="9144" marB="9144" anchor="ctr">
                    <a:solidFill>
                      <a:srgbClr val="0033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18288" marR="18288" marT="9144" marB="9144">
                    <a:solidFill>
                      <a:srgbClr val="0033CC"/>
                    </a:solidFill>
                  </a:tcPr>
                </a:tc>
              </a:tr>
              <a:tr h="408287">
                <a:tc>
                  <a:txBody>
                    <a:bodyPr/>
                    <a:lstStyle/>
                    <a:p>
                      <a:endParaRPr lang="en-US" sz="14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8288" marR="18288" marT="9144" marB="9144">
                    <a:solidFill>
                      <a:srgbClr val="CDEA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288" marR="18288" marT="9144" marB="9144">
                    <a:solidFill>
                      <a:srgbClr val="CDEA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1" dirty="0" smtClean="0">
                          <a:solidFill>
                            <a:schemeClr val="tx1"/>
                          </a:solidFill>
                        </a:rPr>
                        <a:t>increase (↑)</a:t>
                      </a:r>
                    </a:p>
                    <a:p>
                      <a:pPr algn="ctr"/>
                      <a:r>
                        <a:rPr lang="en-US" sz="1400" b="1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resources</a:t>
                      </a:r>
                      <a:endParaRPr lang="en-US" sz="140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18288" marR="18288" marT="9144" marB="9144" anchor="ctr">
                    <a:solidFill>
                      <a:srgbClr val="CDEA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 dirty="0" smtClean="0">
                          <a:solidFill>
                            <a:schemeClr val="tx1"/>
                          </a:solidFill>
                        </a:rPr>
                        <a:t>decrease (↓)</a:t>
                      </a:r>
                    </a:p>
                    <a:p>
                      <a:pPr algn="ctr"/>
                      <a:r>
                        <a:rPr lang="en-US" sz="1400" b="1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resources</a:t>
                      </a:r>
                      <a:endParaRPr lang="en-US" sz="140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18288" marR="18288" marT="9144" marB="9144" anchor="ctr">
                    <a:solidFill>
                      <a:srgbClr val="CDEA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288" marR="18288" marT="9144" marB="9144" anchor="ctr">
                    <a:solidFill>
                      <a:srgbClr val="CDEA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1" dirty="0" smtClean="0">
                          <a:solidFill>
                            <a:schemeClr val="tx1"/>
                          </a:solidFill>
                        </a:rPr>
                        <a:t>increase (↑)</a:t>
                      </a:r>
                      <a:br>
                        <a:rPr lang="en-US" sz="1400" b="1" i="1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400" b="1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resources</a:t>
                      </a:r>
                      <a:endParaRPr lang="en-US" sz="140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18288" marR="18288" marT="9144" marB="9144" anchor="ctr">
                    <a:solidFill>
                      <a:srgbClr val="CDEA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 dirty="0" smtClean="0">
                          <a:solidFill>
                            <a:schemeClr val="tx1"/>
                          </a:solidFill>
                        </a:rPr>
                        <a:t>decrease (↓)</a:t>
                      </a:r>
                    </a:p>
                    <a:p>
                      <a:pPr algn="ctr"/>
                      <a:r>
                        <a:rPr lang="en-US" sz="1400" b="1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resources</a:t>
                      </a:r>
                      <a:endParaRPr lang="en-US" sz="140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18288" marR="18288" marT="9144" marB="9144" anchor="ctr">
                    <a:solidFill>
                      <a:srgbClr val="CDEA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288" marR="18288" marT="9144" marB="9144" anchor="ctr">
                    <a:solidFill>
                      <a:srgbClr val="CDEA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 dirty="0" smtClean="0">
                          <a:solidFill>
                            <a:schemeClr val="tx1"/>
                          </a:solidFill>
                        </a:rPr>
                        <a:t>increase (↑)</a:t>
                      </a:r>
                    </a:p>
                    <a:p>
                      <a:pPr algn="ctr"/>
                      <a:r>
                        <a:rPr lang="en-US" sz="1400" b="1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resources</a:t>
                      </a:r>
                      <a:endParaRPr lang="en-US" sz="140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18288" marR="18288" marT="9144" marB="9144" anchor="ctr">
                    <a:solidFill>
                      <a:srgbClr val="CDEA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1" dirty="0" smtClean="0">
                          <a:solidFill>
                            <a:schemeClr val="tx1"/>
                          </a:solidFill>
                        </a:rPr>
                        <a:t>decrease (↓)</a:t>
                      </a:r>
                    </a:p>
                    <a:p>
                      <a:pPr algn="ctr"/>
                      <a:r>
                        <a:rPr lang="en-US" sz="1400" b="1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resources</a:t>
                      </a:r>
                      <a:endParaRPr lang="en-US" sz="140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18288" marR="18288" marT="9144" marB="9144" anchor="ctr">
                    <a:solidFill>
                      <a:srgbClr val="CDEA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en-US" sz="100" dirty="0" smtClean="0">
                        <a:solidFill>
                          <a:schemeClr val="bg1"/>
                        </a:solidFill>
                      </a:endParaRPr>
                    </a:p>
                  </a:txBody>
                  <a:tcPr marL="18288" marR="18288" marT="9144" marB="9144">
                    <a:solidFill>
                      <a:srgbClr val="CDEA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8288" marR="18288" marT="9144" marB="9144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18288" marR="18288" marT="9144" marB="9144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18288" marR="18288" marT="9144" marB="9144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8288" marR="18288" marT="9144" marB="9144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18288" marR="18288" marT="9144" marB="9144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18288" marR="18288" marT="9144" marB="9144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8288" marR="18288" marT="9144" marB="9144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18288" marR="18288" marT="9144" marB="9144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18288" marR="18288" marT="9144" marB="9144" anchor="ctr">
                    <a:solidFill>
                      <a:schemeClr val="tx1"/>
                    </a:solidFill>
                  </a:tcPr>
                </a:tc>
              </a:tr>
              <a:tr h="604041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C00000"/>
                          </a:solidFill>
                        </a:rPr>
                        <a:t>fixed duration</a:t>
                      </a:r>
                      <a:endParaRPr 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 marL="18288" marR="18288" marT="9144" marB="9144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288" marR="18288" marT="9144" marB="9144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C00000"/>
                          </a:solidFill>
                        </a:rPr>
                        <a:t>duration</a:t>
                      </a:r>
                      <a:r>
                        <a:rPr lang="en-US" sz="1400" b="1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1400" baseline="0" dirty="0" smtClean="0"/>
                        <a:t>↔</a:t>
                      </a:r>
                      <a:endParaRPr lang="en-US" sz="1400" dirty="0" smtClean="0"/>
                    </a:p>
                    <a:p>
                      <a:pPr algn="ctr"/>
                      <a:r>
                        <a:rPr lang="en-US" sz="1400" b="1" dirty="0" smtClean="0">
                          <a:solidFill>
                            <a:srgbClr val="959200"/>
                          </a:solidFill>
                        </a:rPr>
                        <a:t>work</a:t>
                      </a:r>
                      <a:r>
                        <a:rPr lang="en-US" sz="1400" baseline="0" dirty="0" smtClean="0">
                          <a:solidFill>
                            <a:srgbClr val="959200"/>
                          </a:solidFill>
                        </a:rPr>
                        <a:t> </a:t>
                      </a:r>
                      <a:r>
                        <a:rPr lang="en-US" sz="1400" baseline="0" dirty="0" smtClean="0"/>
                        <a:t>↑</a:t>
                      </a:r>
                    </a:p>
                  </a:txBody>
                  <a:tcPr marL="18288" marR="18288" marT="9144" marB="914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C00000"/>
                          </a:solidFill>
                        </a:rPr>
                        <a:t>duration</a:t>
                      </a:r>
                      <a:r>
                        <a:rPr lang="en-US" sz="1400" b="1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1400" baseline="0" dirty="0" smtClean="0"/>
                        <a:t>↔</a:t>
                      </a:r>
                      <a:endParaRPr lang="en-US" sz="14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959200"/>
                          </a:solidFill>
                        </a:rPr>
                        <a:t>work</a:t>
                      </a:r>
                      <a:r>
                        <a:rPr lang="en-US" sz="1400" baseline="0" dirty="0" smtClean="0">
                          <a:solidFill>
                            <a:srgbClr val="959200"/>
                          </a:solidFill>
                        </a:rPr>
                        <a:t> 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</a:rPr>
                        <a:t>↓</a:t>
                      </a:r>
                    </a:p>
                  </a:txBody>
                  <a:tcPr marL="18288" marR="18288" marT="9144" marB="9144"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C00000"/>
                          </a:solidFill>
                        </a:rPr>
                        <a:t>duration</a:t>
                      </a:r>
                      <a:r>
                        <a:rPr lang="en-US" sz="1400" b="1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</a:rPr>
                        <a:t>↓</a:t>
                      </a:r>
                      <a:r>
                        <a:rPr lang="en-US" sz="1400" baseline="0" dirty="0" smtClean="0"/>
                        <a:t> </a:t>
                      </a:r>
                      <a:br>
                        <a:rPr lang="en-US" sz="1400" baseline="0" dirty="0" smtClean="0"/>
                      </a:br>
                      <a:r>
                        <a:rPr lang="en-US" sz="1400" b="1" kern="1200" dirty="0" smtClean="0">
                          <a:solidFill>
                            <a:srgbClr val="959200"/>
                          </a:solidFill>
                          <a:latin typeface="+mn-lt"/>
                          <a:ea typeface="+mn-ea"/>
                          <a:cs typeface="+mn-cs"/>
                        </a:rPr>
                        <a:t>work</a:t>
                      </a:r>
                      <a:r>
                        <a:rPr lang="en-US" sz="1400" b="1" baseline="0" dirty="0" smtClean="0">
                          <a:solidFill>
                            <a:srgbClr val="0033CC"/>
                          </a:solidFill>
                        </a:rPr>
                        <a:t> </a:t>
                      </a:r>
                      <a:r>
                        <a:rPr lang="en-US" sz="1400" baseline="0" dirty="0" smtClean="0"/>
                        <a:t>↔</a:t>
                      </a:r>
                      <a:endParaRPr lang="en-US" sz="1400" dirty="0" smtClean="0"/>
                    </a:p>
                  </a:txBody>
                  <a:tcPr marL="18288" marR="18288" marT="9144" marB="914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C00000"/>
                          </a:solidFill>
                        </a:rPr>
                        <a:t>duration</a:t>
                      </a:r>
                      <a:r>
                        <a:rPr lang="en-US" sz="1400" b="1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1400" baseline="0" dirty="0" smtClean="0"/>
                        <a:t>↑ </a:t>
                      </a:r>
                      <a:br>
                        <a:rPr lang="en-US" sz="1400" baseline="0" dirty="0" smtClean="0"/>
                      </a:br>
                      <a:r>
                        <a:rPr lang="en-US" sz="1400" b="1" kern="1200" dirty="0" smtClean="0">
                          <a:solidFill>
                            <a:srgbClr val="959200"/>
                          </a:solidFill>
                          <a:latin typeface="+mn-lt"/>
                          <a:ea typeface="+mn-ea"/>
                          <a:cs typeface="+mn-cs"/>
                        </a:rPr>
                        <a:t>work</a:t>
                      </a:r>
                      <a:r>
                        <a:rPr lang="en-US" sz="1400" b="1" baseline="0" dirty="0" smtClean="0">
                          <a:solidFill>
                            <a:srgbClr val="0033CC"/>
                          </a:solidFill>
                        </a:rPr>
                        <a:t> </a:t>
                      </a:r>
                      <a:r>
                        <a:rPr lang="en-US" sz="1400" baseline="0" dirty="0" smtClean="0"/>
                        <a:t>↔</a:t>
                      </a:r>
                      <a:endParaRPr lang="en-US" sz="1400" dirty="0" smtClean="0"/>
                    </a:p>
                  </a:txBody>
                  <a:tcPr marL="18288" marR="18288" marT="9144" marB="9144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C00000"/>
                          </a:solidFill>
                        </a:rPr>
                        <a:t>duration</a:t>
                      </a:r>
                      <a:r>
                        <a:rPr lang="en-US" sz="1400" b="1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1400" baseline="0" dirty="0" smtClean="0"/>
                        <a:t>↔</a:t>
                      </a:r>
                      <a:endParaRPr lang="en-US" sz="1400" dirty="0" smtClean="0"/>
                    </a:p>
                    <a:p>
                      <a:pPr algn="ctr"/>
                      <a:r>
                        <a:rPr lang="en-US" sz="1400" b="1" dirty="0" smtClean="0">
                          <a:solidFill>
                            <a:srgbClr val="959200"/>
                          </a:solidFill>
                        </a:rPr>
                        <a:t>work</a:t>
                      </a:r>
                      <a:r>
                        <a:rPr lang="en-US" sz="1400" baseline="0" dirty="0" smtClean="0">
                          <a:solidFill>
                            <a:srgbClr val="959200"/>
                          </a:solidFill>
                        </a:rPr>
                        <a:t> </a:t>
                      </a:r>
                      <a:r>
                        <a:rPr lang="en-US" sz="1400" baseline="0" dirty="0" smtClean="0"/>
                        <a:t>↔</a:t>
                      </a:r>
                    </a:p>
                    <a:p>
                      <a:pPr algn="ctr"/>
                      <a:r>
                        <a:rPr lang="en-US" sz="1400" baseline="0" dirty="0" smtClean="0"/>
                        <a:t>hours/day 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</a:rPr>
                        <a:t>↓</a:t>
                      </a:r>
                      <a:endParaRPr lang="en-US" sz="1400" baseline="0" dirty="0" smtClean="0"/>
                    </a:p>
                  </a:txBody>
                  <a:tcPr marL="18288" marR="18288" marT="9144" marB="914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C00000"/>
                          </a:solidFill>
                        </a:rPr>
                        <a:t>duration</a:t>
                      </a:r>
                      <a:r>
                        <a:rPr lang="en-US" sz="1400" b="1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1400" baseline="0" dirty="0" smtClean="0"/>
                        <a:t>↔</a:t>
                      </a:r>
                      <a:endParaRPr lang="en-US" sz="14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959200"/>
                          </a:solidFill>
                        </a:rPr>
                        <a:t>work</a:t>
                      </a:r>
                      <a:r>
                        <a:rPr lang="en-US" sz="1400" baseline="0" dirty="0" smtClean="0">
                          <a:solidFill>
                            <a:srgbClr val="959200"/>
                          </a:solidFill>
                        </a:rPr>
                        <a:t> </a:t>
                      </a:r>
                      <a:r>
                        <a:rPr lang="en-US" sz="1400" baseline="0" dirty="0" smtClean="0"/>
                        <a:t>↔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hours/day ↑</a:t>
                      </a:r>
                    </a:p>
                  </a:txBody>
                  <a:tcPr marL="18288" marR="18288" marT="9144" marB="9144" anchor="ctr"/>
                </a:tc>
              </a:tr>
              <a:tr h="0">
                <a:tc>
                  <a:txBody>
                    <a:bodyPr/>
                    <a:lstStyle/>
                    <a:p>
                      <a:endParaRPr lang="en-US" sz="100" b="1" dirty="0">
                        <a:solidFill>
                          <a:srgbClr val="C00000"/>
                        </a:solidFill>
                      </a:endParaRPr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8288" marR="18288" marT="9144" marB="9144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 smtClean="0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604041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0033CC"/>
                          </a:solidFill>
                        </a:rPr>
                        <a:t>fixed units</a:t>
                      </a:r>
                      <a:endParaRPr lang="en-US" sz="1400" b="1" dirty="0">
                        <a:solidFill>
                          <a:srgbClr val="0033CC"/>
                        </a:solidFill>
                      </a:endParaRPr>
                    </a:p>
                  </a:txBody>
                  <a:tcPr marL="18288" marR="18288" marT="9144" marB="9144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288" marR="18288" marT="9144" marB="9144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C00000"/>
                          </a:solidFill>
                        </a:rPr>
                        <a:t>duration</a:t>
                      </a:r>
                      <a:r>
                        <a:rPr lang="en-US" sz="1400" b="1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1400" baseline="0" dirty="0" smtClean="0"/>
                        <a:t>↔</a:t>
                      </a:r>
                      <a:endParaRPr lang="en-US" sz="1400" dirty="0" smtClean="0"/>
                    </a:p>
                    <a:p>
                      <a:pPr algn="ctr"/>
                      <a:r>
                        <a:rPr lang="en-US" sz="1400" b="1" dirty="0" smtClean="0">
                          <a:solidFill>
                            <a:srgbClr val="959200"/>
                          </a:solidFill>
                        </a:rPr>
                        <a:t>work</a:t>
                      </a:r>
                      <a:r>
                        <a:rPr lang="en-US" sz="1400" baseline="0" dirty="0" smtClean="0">
                          <a:solidFill>
                            <a:srgbClr val="959200"/>
                          </a:solidFill>
                        </a:rPr>
                        <a:t> </a:t>
                      </a:r>
                      <a:r>
                        <a:rPr lang="en-US" sz="1400" baseline="0" dirty="0" smtClean="0"/>
                        <a:t>↑</a:t>
                      </a:r>
                    </a:p>
                  </a:txBody>
                  <a:tcPr marL="18288" marR="18288" marT="9144" marB="914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C00000"/>
                          </a:solidFill>
                        </a:rPr>
                        <a:t>duration</a:t>
                      </a:r>
                      <a:r>
                        <a:rPr lang="en-US" sz="1400" b="1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1400" baseline="0" dirty="0" smtClean="0"/>
                        <a:t>↔</a:t>
                      </a:r>
                      <a:endParaRPr lang="en-US" sz="14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959200"/>
                          </a:solidFill>
                        </a:rPr>
                        <a:t>work</a:t>
                      </a:r>
                      <a:r>
                        <a:rPr lang="en-US" sz="1400" baseline="0" dirty="0" smtClean="0">
                          <a:solidFill>
                            <a:srgbClr val="959200"/>
                          </a:solidFill>
                        </a:rPr>
                        <a:t> 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</a:rPr>
                        <a:t>↓</a:t>
                      </a:r>
                    </a:p>
                  </a:txBody>
                  <a:tcPr marL="18288" marR="18288" marT="9144" marB="9144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C00000"/>
                          </a:solidFill>
                        </a:rPr>
                        <a:t>duration</a:t>
                      </a:r>
                      <a:r>
                        <a:rPr lang="en-US" sz="1400" b="1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</a:rPr>
                        <a:t>↓</a:t>
                      </a:r>
                      <a:r>
                        <a:rPr lang="en-US" sz="1400" baseline="0" dirty="0" smtClean="0"/>
                        <a:t> </a:t>
                      </a:r>
                      <a:br>
                        <a:rPr lang="en-US" sz="1400" baseline="0" dirty="0" smtClean="0"/>
                      </a:br>
                      <a:r>
                        <a:rPr lang="en-US" sz="1400" b="1" kern="1200" dirty="0" smtClean="0">
                          <a:solidFill>
                            <a:srgbClr val="959200"/>
                          </a:solidFill>
                          <a:latin typeface="+mn-lt"/>
                          <a:ea typeface="+mn-ea"/>
                          <a:cs typeface="+mn-cs"/>
                        </a:rPr>
                        <a:t>work</a:t>
                      </a:r>
                      <a:r>
                        <a:rPr lang="en-US" sz="1400" b="1" baseline="0" dirty="0" smtClean="0">
                          <a:solidFill>
                            <a:srgbClr val="0033CC"/>
                          </a:solidFill>
                        </a:rPr>
                        <a:t> </a:t>
                      </a:r>
                      <a:r>
                        <a:rPr lang="en-US" sz="1400" baseline="0" dirty="0" smtClean="0"/>
                        <a:t>↔</a:t>
                      </a:r>
                      <a:endParaRPr lang="en-US" sz="1400" dirty="0" smtClean="0"/>
                    </a:p>
                  </a:txBody>
                  <a:tcPr marL="18288" marR="18288" marT="9144" marB="914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C00000"/>
                          </a:solidFill>
                        </a:rPr>
                        <a:t>duration</a:t>
                      </a:r>
                      <a:r>
                        <a:rPr lang="en-US" sz="1400" b="1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1400" baseline="0" dirty="0" smtClean="0"/>
                        <a:t>↑ </a:t>
                      </a:r>
                      <a:br>
                        <a:rPr lang="en-US" sz="1400" baseline="0" dirty="0" smtClean="0"/>
                      </a:br>
                      <a:r>
                        <a:rPr lang="en-US" sz="1400" b="1" kern="1200" dirty="0" smtClean="0">
                          <a:solidFill>
                            <a:srgbClr val="959200"/>
                          </a:solidFill>
                          <a:latin typeface="+mn-lt"/>
                          <a:ea typeface="+mn-ea"/>
                          <a:cs typeface="+mn-cs"/>
                        </a:rPr>
                        <a:t>work</a:t>
                      </a:r>
                      <a:r>
                        <a:rPr lang="en-US" sz="1400" b="1" baseline="0" dirty="0" smtClean="0">
                          <a:solidFill>
                            <a:srgbClr val="0033CC"/>
                          </a:solidFill>
                        </a:rPr>
                        <a:t> </a:t>
                      </a:r>
                      <a:r>
                        <a:rPr lang="en-US" sz="1400" baseline="0" dirty="0" smtClean="0"/>
                        <a:t>↔</a:t>
                      </a:r>
                      <a:endParaRPr lang="en-US" sz="1400" dirty="0" smtClean="0"/>
                    </a:p>
                  </a:txBody>
                  <a:tcPr marL="18288" marR="18288" marT="9144" marB="9144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C00000"/>
                          </a:solidFill>
                        </a:rPr>
                        <a:t>duration</a:t>
                      </a:r>
                      <a:r>
                        <a:rPr lang="en-US" sz="1400" b="1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1400" baseline="0" dirty="0" smtClean="0"/>
                        <a:t>↔</a:t>
                      </a:r>
                      <a:endParaRPr lang="en-US" sz="1400" dirty="0" smtClean="0"/>
                    </a:p>
                    <a:p>
                      <a:pPr algn="ctr"/>
                      <a:r>
                        <a:rPr lang="en-US" sz="1400" b="1" dirty="0" smtClean="0">
                          <a:solidFill>
                            <a:srgbClr val="959200"/>
                          </a:solidFill>
                        </a:rPr>
                        <a:t>work</a:t>
                      </a:r>
                      <a:r>
                        <a:rPr lang="en-US" sz="1400" baseline="0" dirty="0" smtClean="0">
                          <a:solidFill>
                            <a:srgbClr val="959200"/>
                          </a:solidFill>
                        </a:rPr>
                        <a:t> </a:t>
                      </a:r>
                      <a:r>
                        <a:rPr lang="en-US" sz="1400" baseline="0" dirty="0" smtClean="0"/>
                        <a:t>↔</a:t>
                      </a:r>
                    </a:p>
                    <a:p>
                      <a:pPr algn="ctr"/>
                      <a:r>
                        <a:rPr lang="en-US" sz="1400" baseline="0" dirty="0" smtClean="0"/>
                        <a:t>hours/day 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</a:rPr>
                        <a:t>↓</a:t>
                      </a:r>
                      <a:endParaRPr lang="en-US" sz="1400" baseline="0" dirty="0" smtClean="0"/>
                    </a:p>
                  </a:txBody>
                  <a:tcPr marL="18288" marR="18288" marT="9144" marB="914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C00000"/>
                          </a:solidFill>
                        </a:rPr>
                        <a:t>duration</a:t>
                      </a:r>
                      <a:r>
                        <a:rPr lang="en-US" sz="1400" b="1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1400" baseline="0" dirty="0" smtClean="0"/>
                        <a:t>↔</a:t>
                      </a:r>
                      <a:endParaRPr lang="en-US" sz="14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959200"/>
                          </a:solidFill>
                        </a:rPr>
                        <a:t>work</a:t>
                      </a:r>
                      <a:r>
                        <a:rPr lang="en-US" sz="1400" baseline="0" dirty="0" smtClean="0">
                          <a:solidFill>
                            <a:srgbClr val="959200"/>
                          </a:solidFill>
                        </a:rPr>
                        <a:t> </a:t>
                      </a:r>
                      <a:r>
                        <a:rPr lang="en-US" sz="1400" baseline="0" dirty="0" smtClean="0"/>
                        <a:t>↔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hours/day ↑</a:t>
                      </a:r>
                    </a:p>
                  </a:txBody>
                  <a:tcPr marL="18288" marR="18288" marT="9144" marB="9144" anchor="ctr"/>
                </a:tc>
              </a:tr>
              <a:tr h="0">
                <a:tc>
                  <a:txBody>
                    <a:bodyPr/>
                    <a:lstStyle/>
                    <a:p>
                      <a:endParaRPr lang="en-US" sz="100" b="1" dirty="0">
                        <a:solidFill>
                          <a:srgbClr val="0033CC"/>
                        </a:solidFill>
                      </a:endParaRPr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8288" marR="18288" marT="9144" marB="9144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 smtClean="0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 smtClean="0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 smtClean="0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 smtClean="0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 smtClean="0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" dirty="0" smtClean="0"/>
                    </a:p>
                  </a:txBody>
                  <a:tcPr marL="18288" marR="18288" marT="9144" marB="9144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48644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959200"/>
                          </a:solidFill>
                        </a:rPr>
                        <a:t>fixed work</a:t>
                      </a:r>
                      <a:endParaRPr lang="en-US" sz="1400" b="1" dirty="0">
                        <a:solidFill>
                          <a:srgbClr val="959200"/>
                        </a:solidFill>
                      </a:endParaRPr>
                    </a:p>
                  </a:txBody>
                  <a:tcPr marL="18288" marR="18288" marT="9144" marB="9144"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8288" marR="18288" marT="9144" marB="9144" anchor="ctr">
                    <a:solidFill>
                      <a:schemeClr val="tx1"/>
                    </a:solidFill>
                  </a:tcPr>
                </a:tc>
                <a:tc gridSpan="8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 smtClean="0"/>
                        <a:t>Not applicable; </a:t>
                      </a:r>
                      <a:r>
                        <a:rPr lang="en-US" sz="1400" i="1" baseline="0" dirty="0" smtClean="0"/>
                        <a:t> effort-driven always enabled for fixed work scheduling</a:t>
                      </a:r>
                      <a:endParaRPr lang="en-US" sz="1400" i="1" dirty="0" smtClean="0"/>
                    </a:p>
                  </a:txBody>
                  <a:tcPr marL="18288" marR="18288" marT="9144" marB="9144" anchor="ctr"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 marL="18288" marR="18288" marT="9144" marB="9144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 marL="18288" marR="18288" marT="9144" marB="9144" anchor="ctr"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 marL="18288" marR="18288" marT="9144" marB="9144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 marL="18288" marR="18288" marT="9144" marB="9144" anchor="ctr"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 marL="18288" marR="18288" marT="9144" marB="9144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5984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06412"/>
          </a:xfrm>
        </p:spPr>
        <p:txBody>
          <a:bodyPr/>
          <a:lstStyle/>
          <a:p>
            <a:r>
              <a:rPr lang="en-US" sz="3600" dirty="0" smtClean="0"/>
              <a:t>Auto Scheduling Made Simple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1076"/>
            <a:ext cx="8229600" cy="5145088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400" b="1" dirty="0" smtClean="0">
                <a:solidFill>
                  <a:srgbClr val="C00000"/>
                </a:solidFill>
              </a:rPr>
              <a:t>I've tried repeatedly to reduce the last two slides to a couple of simple precepts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400" b="1" dirty="0" smtClean="0">
                <a:solidFill>
                  <a:srgbClr val="C00000"/>
                </a:solidFill>
              </a:rPr>
              <a:t>I can't</a:t>
            </a:r>
          </a:p>
        </p:txBody>
      </p:sp>
    </p:spTree>
    <p:extLst>
      <p:ext uri="{BB962C8B-B14F-4D97-AF65-F5344CB8AC3E}">
        <p14:creationId xmlns:p14="http://schemas.microsoft.com/office/powerpoint/2010/main" val="29533228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274639"/>
            <a:ext cx="8321040" cy="582612"/>
          </a:xfrm>
        </p:spPr>
        <p:txBody>
          <a:bodyPr/>
          <a:lstStyle/>
          <a:p>
            <a:r>
              <a:rPr lang="en-US" sz="3200" dirty="0" smtClean="0"/>
              <a:t>Scheduling Modes: Recommendations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75" y="942975"/>
            <a:ext cx="8429625" cy="5562599"/>
          </a:xfrm>
        </p:spPr>
        <p:txBody>
          <a:bodyPr/>
          <a:lstStyle/>
          <a:p>
            <a:pPr marL="288925" indent="-288925">
              <a:lnSpc>
                <a:spcPct val="105000"/>
              </a:lnSpc>
              <a:spcBef>
                <a:spcPts val="0"/>
              </a:spcBef>
            </a:pPr>
            <a:r>
              <a:rPr lang="en-US" sz="2000" b="1" dirty="0">
                <a:solidFill>
                  <a:srgbClr val="0033CC"/>
                </a:solidFill>
              </a:rPr>
              <a:t>Avoid mixing auto and manually scheduled tasks</a:t>
            </a:r>
          </a:p>
          <a:p>
            <a:pPr marL="571500" lvl="1" indent="-228600">
              <a:lnSpc>
                <a:spcPct val="105000"/>
              </a:lnSpc>
              <a:spcBef>
                <a:spcPts val="0"/>
              </a:spcBef>
            </a:pPr>
            <a:r>
              <a:rPr lang="en-US" sz="1800" dirty="0" smtClean="0"/>
              <a:t>Mixing </a:t>
            </a:r>
            <a:r>
              <a:rPr lang="en-US" sz="1800" dirty="0"/>
              <a:t>the two </a:t>
            </a:r>
            <a:r>
              <a:rPr lang="en-US" sz="1800" dirty="0" smtClean="0"/>
              <a:t>seems can interfere quite badly </a:t>
            </a:r>
            <a:r>
              <a:rPr lang="en-US" sz="1800" dirty="0"/>
              <a:t>with automated </a:t>
            </a:r>
            <a:r>
              <a:rPr lang="en-US" sz="1800" dirty="0" smtClean="0"/>
              <a:t>leveling</a:t>
            </a:r>
          </a:p>
          <a:p>
            <a:pPr marL="571500" lvl="1" indent="-228600">
              <a:lnSpc>
                <a:spcPct val="105000"/>
              </a:lnSpc>
              <a:spcBef>
                <a:spcPts val="0"/>
              </a:spcBef>
            </a:pPr>
            <a:r>
              <a:rPr lang="en-US" sz="1800" dirty="0" smtClean="0"/>
              <a:t>I've never seen this recommended, either</a:t>
            </a:r>
            <a:endParaRPr lang="en-US" sz="1800" dirty="0"/>
          </a:p>
          <a:p>
            <a:pPr marL="230188" indent="-288925">
              <a:lnSpc>
                <a:spcPct val="105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0033CC"/>
                </a:solidFill>
              </a:rPr>
              <a:t>Do initial work breakdowns using manual scheduling</a:t>
            </a:r>
            <a:endParaRPr lang="en-US" sz="2000" b="1" dirty="0">
              <a:solidFill>
                <a:srgbClr val="0033CC"/>
              </a:solidFill>
            </a:endParaRPr>
          </a:p>
          <a:p>
            <a:pPr marL="573088" lvl="1" indent="-288925">
              <a:lnSpc>
                <a:spcPct val="105000"/>
              </a:lnSpc>
              <a:spcBef>
                <a:spcPts val="0"/>
              </a:spcBef>
            </a:pPr>
            <a:r>
              <a:rPr lang="en-US" sz="1800" dirty="0"/>
              <a:t>A</a:t>
            </a:r>
            <a:r>
              <a:rPr lang="en-US" sz="1800" dirty="0" smtClean="0"/>
              <a:t>uto </a:t>
            </a:r>
            <a:r>
              <a:rPr lang="en-US" sz="1800" dirty="0"/>
              <a:t>scheduling </a:t>
            </a:r>
            <a:r>
              <a:rPr lang="en-US" sz="1800" dirty="0" smtClean="0"/>
              <a:t>forces each task </a:t>
            </a:r>
            <a:r>
              <a:rPr lang="en-US" sz="1800" dirty="0"/>
              <a:t>to have a duration at all times</a:t>
            </a:r>
          </a:p>
          <a:p>
            <a:pPr marL="573088" lvl="1" indent="-288925">
              <a:lnSpc>
                <a:spcPct val="105000"/>
              </a:lnSpc>
              <a:spcBef>
                <a:spcPts val="0"/>
              </a:spcBef>
            </a:pPr>
            <a:r>
              <a:rPr lang="en-US" sz="1800" dirty="0"/>
              <a:t>Project assigns new auto-scheduled tasks a duration of  </a:t>
            </a:r>
            <a:r>
              <a:rPr lang="en-US" sz="1800" b="1" dirty="0">
                <a:solidFill>
                  <a:srgbClr val="002060"/>
                </a:solidFill>
              </a:rPr>
              <a:t>1 day?</a:t>
            </a:r>
          </a:p>
          <a:p>
            <a:pPr marL="573088" lvl="1" indent="-288925">
              <a:lnSpc>
                <a:spcPct val="105000"/>
              </a:lnSpc>
              <a:spcBef>
                <a:spcPts val="0"/>
              </a:spcBef>
            </a:pPr>
            <a:r>
              <a:rPr lang="en-US" sz="1800" dirty="0"/>
              <a:t>T</a:t>
            </a:r>
            <a:r>
              <a:rPr lang="en-US" sz="1800" dirty="0" smtClean="0"/>
              <a:t>his </a:t>
            </a:r>
            <a:r>
              <a:rPr lang="en-US" sz="1800" dirty="0"/>
              <a:t>default can be an </a:t>
            </a:r>
            <a:r>
              <a:rPr lang="en-US" sz="1800" dirty="0" smtClean="0"/>
              <a:t>annoyance</a:t>
            </a:r>
            <a:endParaRPr lang="en-US" sz="1800" dirty="0"/>
          </a:p>
          <a:p>
            <a:pPr marL="288925" indent="-288925">
              <a:lnSpc>
                <a:spcPct val="105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0033CC"/>
                </a:solidFill>
              </a:rPr>
              <a:t>Switch to auto scheduling when adding estimates</a:t>
            </a:r>
          </a:p>
          <a:p>
            <a:pPr marL="571500" lvl="1">
              <a:lnSpc>
                <a:spcPct val="105000"/>
              </a:lnSpc>
              <a:spcBef>
                <a:spcPts val="0"/>
              </a:spcBef>
            </a:pPr>
            <a:r>
              <a:rPr lang="en-US" sz="1800" dirty="0" smtClean="0"/>
              <a:t>This allows for automated leveling with d/w/u tradeoffs</a:t>
            </a:r>
          </a:p>
          <a:p>
            <a:pPr marL="571500" lvl="1">
              <a:lnSpc>
                <a:spcPct val="105000"/>
              </a:lnSpc>
              <a:spcBef>
                <a:spcPts val="0"/>
              </a:spcBef>
            </a:pPr>
            <a:r>
              <a:rPr lang="en-US" sz="1800" dirty="0" smtClean="0"/>
              <a:t>Auto scheduling, for all its quirks, is invaluable for revising schedules</a:t>
            </a:r>
          </a:p>
          <a:p>
            <a:pPr marL="288925" indent="-288925">
              <a:lnSpc>
                <a:spcPct val="105000"/>
              </a:lnSpc>
              <a:spcBef>
                <a:spcPts val="0"/>
              </a:spcBef>
            </a:pPr>
            <a:r>
              <a:rPr lang="en-US" sz="2000" b="1" dirty="0" smtClean="0">
                <a:solidFill>
                  <a:srgbClr val="0033CC"/>
                </a:solidFill>
              </a:rPr>
              <a:t>Specifying units vs. duration vs. work</a:t>
            </a:r>
          </a:p>
          <a:p>
            <a:pPr marL="688975" lvl="1" indent="-288925">
              <a:lnSpc>
                <a:spcPct val="105000"/>
              </a:lnSpc>
              <a:spcBef>
                <a:spcPts val="0"/>
              </a:spcBef>
            </a:pPr>
            <a:r>
              <a:rPr lang="en-US" sz="1800" b="1" dirty="0" smtClean="0">
                <a:solidFill>
                  <a:srgbClr val="0033CC"/>
                </a:solidFill>
              </a:rPr>
              <a:t>Specify fixed </a:t>
            </a:r>
            <a:r>
              <a:rPr lang="en-US" sz="1800" b="1" dirty="0">
                <a:solidFill>
                  <a:srgbClr val="0033CC"/>
                </a:solidFill>
              </a:rPr>
              <a:t>units</a:t>
            </a:r>
            <a:r>
              <a:rPr lang="en-US" sz="1800" dirty="0"/>
              <a:t>  when number of people on task is fixed</a:t>
            </a:r>
          </a:p>
          <a:p>
            <a:pPr marL="688975" lvl="1" indent="-288925">
              <a:lnSpc>
                <a:spcPct val="105000"/>
              </a:lnSpc>
              <a:spcBef>
                <a:spcPts val="0"/>
              </a:spcBef>
            </a:pPr>
            <a:r>
              <a:rPr lang="en-US" sz="1800" b="1" dirty="0">
                <a:solidFill>
                  <a:srgbClr val="0033CC"/>
                </a:solidFill>
              </a:rPr>
              <a:t>Specify </a:t>
            </a:r>
            <a:r>
              <a:rPr lang="en-US" sz="1800" b="1" dirty="0" smtClean="0">
                <a:solidFill>
                  <a:srgbClr val="0033CC"/>
                </a:solidFill>
              </a:rPr>
              <a:t>fixed </a:t>
            </a:r>
            <a:r>
              <a:rPr lang="en-US" sz="1800" b="1" dirty="0">
                <a:solidFill>
                  <a:srgbClr val="0033CC"/>
                </a:solidFill>
              </a:rPr>
              <a:t>duration</a:t>
            </a:r>
            <a:r>
              <a:rPr lang="en-US" sz="1800" dirty="0"/>
              <a:t> for tasks like meetings whose times are (more or less) independent of group size</a:t>
            </a:r>
          </a:p>
          <a:p>
            <a:pPr marL="688975" lvl="1" indent="-288925">
              <a:lnSpc>
                <a:spcPct val="105000"/>
              </a:lnSpc>
              <a:spcBef>
                <a:spcPts val="0"/>
              </a:spcBef>
            </a:pPr>
            <a:r>
              <a:rPr lang="en-US" sz="1800" b="1" dirty="0">
                <a:solidFill>
                  <a:srgbClr val="0033CC"/>
                </a:solidFill>
              </a:rPr>
              <a:t>Specify </a:t>
            </a:r>
            <a:r>
              <a:rPr lang="en-US" sz="1800" b="1" dirty="0" smtClean="0">
                <a:solidFill>
                  <a:srgbClr val="0033CC"/>
                </a:solidFill>
              </a:rPr>
              <a:t>fixed </a:t>
            </a:r>
            <a:r>
              <a:rPr lang="en-US" sz="1800" b="1" dirty="0">
                <a:solidFill>
                  <a:srgbClr val="0033CC"/>
                </a:solidFill>
              </a:rPr>
              <a:t>work</a:t>
            </a:r>
            <a:r>
              <a:rPr lang="en-US" sz="1800" dirty="0"/>
              <a:t> </a:t>
            </a:r>
            <a:r>
              <a:rPr lang="en-US" sz="1800" dirty="0" smtClean="0"/>
              <a:t> when amount of work to </a:t>
            </a:r>
            <a:r>
              <a:rPr lang="en-US" sz="1800" dirty="0"/>
              <a:t>do is (more or less) </a:t>
            </a:r>
            <a:r>
              <a:rPr lang="en-US" sz="1800" dirty="0" smtClean="0"/>
              <a:t>constant</a:t>
            </a:r>
          </a:p>
          <a:p>
            <a:pPr marL="1089025" lvl="2" indent="-288925">
              <a:lnSpc>
                <a:spcPct val="105000"/>
              </a:lnSpc>
              <a:spcBef>
                <a:spcPts val="0"/>
              </a:spcBef>
            </a:pPr>
            <a:r>
              <a:rPr lang="en-US" sz="1800" dirty="0" smtClean="0"/>
              <a:t>I tend to such tasks as effort-driven, as well</a:t>
            </a:r>
            <a:endParaRPr lang="en-US" sz="1800" dirty="0"/>
          </a:p>
          <a:p>
            <a:pPr marL="288925" lvl="1" indent="-288925">
              <a:lnSpc>
                <a:spcPct val="105000"/>
              </a:lnSpc>
              <a:spcBef>
                <a:spcPts val="0"/>
              </a:spcBef>
              <a:buFontTx/>
              <a:buChar char="•"/>
            </a:pPr>
            <a:r>
              <a:rPr lang="en-US" sz="2000" b="1" u="sng" dirty="0" smtClean="0">
                <a:solidFill>
                  <a:srgbClr val="002060"/>
                </a:solidFill>
              </a:rPr>
              <a:t>Do</a:t>
            </a:r>
            <a:r>
              <a:rPr lang="en-US" sz="2000" b="1" dirty="0" smtClean="0">
                <a:solidFill>
                  <a:srgbClr val="002060"/>
                </a:solidFill>
              </a:rPr>
              <a:t> verify </a:t>
            </a:r>
            <a:r>
              <a:rPr lang="en-US" sz="2000" b="1" dirty="0">
                <a:solidFill>
                  <a:srgbClr val="002060"/>
                </a:solidFill>
              </a:rPr>
              <a:t>that </a:t>
            </a:r>
            <a:r>
              <a:rPr lang="en-US" sz="2000" b="1" dirty="0" smtClean="0">
                <a:solidFill>
                  <a:srgbClr val="002060"/>
                </a:solidFill>
              </a:rPr>
              <a:t>Project did </a:t>
            </a:r>
            <a:r>
              <a:rPr lang="en-US" sz="2000" b="1" dirty="0">
                <a:solidFill>
                  <a:srgbClr val="002060"/>
                </a:solidFill>
              </a:rPr>
              <a:t>what you </a:t>
            </a:r>
            <a:r>
              <a:rPr lang="en-US" sz="2000" b="1" dirty="0" smtClean="0">
                <a:solidFill>
                  <a:srgbClr val="002060"/>
                </a:solidFill>
              </a:rPr>
              <a:t>hoped </a:t>
            </a:r>
            <a:r>
              <a:rPr lang="en-US" sz="2000" b="1" dirty="0">
                <a:solidFill>
                  <a:srgbClr val="002060"/>
                </a:solidFill>
              </a:rPr>
              <a:t>it </a:t>
            </a:r>
            <a:r>
              <a:rPr lang="en-US" sz="2000" b="1" dirty="0" smtClean="0">
                <a:solidFill>
                  <a:srgbClr val="002060"/>
                </a:solidFill>
              </a:rPr>
              <a:t>would </a:t>
            </a:r>
            <a:r>
              <a:rPr lang="en-US" sz="2000" b="1" dirty="0">
                <a:solidFill>
                  <a:srgbClr val="002060"/>
                </a:solidFill>
              </a:rPr>
              <a:t>when </a:t>
            </a:r>
            <a:r>
              <a:rPr lang="en-US" sz="2000" b="1" dirty="0" smtClean="0">
                <a:solidFill>
                  <a:srgbClr val="002060"/>
                </a:solidFill>
              </a:rPr>
              <a:t>changing scheduling </a:t>
            </a:r>
            <a:r>
              <a:rPr lang="en-US" sz="2000" b="1" dirty="0">
                <a:solidFill>
                  <a:srgbClr val="002060"/>
                </a:solidFill>
              </a:rPr>
              <a:t>parameters for an auto-scheduled </a:t>
            </a:r>
            <a:r>
              <a:rPr lang="en-US" sz="2000" b="1" dirty="0" smtClean="0">
                <a:solidFill>
                  <a:srgbClr val="002060"/>
                </a:solidFill>
              </a:rPr>
              <a:t>task</a:t>
            </a:r>
            <a:endParaRPr lang="en-US" sz="20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152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phil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39" y="1043609"/>
            <a:ext cx="8753220" cy="318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42943"/>
          </a:xfrm>
        </p:spPr>
        <p:txBody>
          <a:bodyPr/>
          <a:lstStyle/>
          <a:p>
            <a:r>
              <a:rPr lang="en-US" sz="3200" dirty="0" err="1" smtClean="0"/>
              <a:t>Overallocation</a:t>
            </a:r>
            <a:r>
              <a:rPr lang="en-US" sz="3200" dirty="0" smtClean="0"/>
              <a:t>: Resource </a:t>
            </a:r>
            <a:r>
              <a:rPr lang="en-US" sz="3200" dirty="0"/>
              <a:t>Sheet</a:t>
            </a:r>
            <a:r>
              <a:rPr lang="en-US" sz="3200" dirty="0" smtClean="0">
                <a:solidFill>
                  <a:srgbClr val="000000"/>
                </a:solidFill>
              </a:rPr>
              <a:t> View</a:t>
            </a:r>
            <a:endParaRPr lang="en-US" sz="4800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304799" y="4522304"/>
            <a:ext cx="8290561" cy="1657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spcAft>
                <a:spcPts val="400"/>
              </a:spcAft>
              <a:buNone/>
            </a:pPr>
            <a:r>
              <a:rPr lang="en-US" sz="2000" i="1" kern="0" dirty="0" smtClean="0"/>
              <a:t>This view shows </a:t>
            </a:r>
            <a:r>
              <a:rPr lang="en-US" sz="2000" i="1" kern="0" dirty="0" err="1" smtClean="0"/>
              <a:t>overallocated</a:t>
            </a:r>
            <a:r>
              <a:rPr lang="en-US" sz="2000" i="1" kern="0" dirty="0" smtClean="0"/>
              <a:t> resources in </a:t>
            </a:r>
            <a:r>
              <a:rPr lang="en-US" sz="2000" b="1" i="1" kern="0" dirty="0" smtClean="0">
                <a:solidFill>
                  <a:srgbClr val="C00000"/>
                </a:solidFill>
              </a:rPr>
              <a:t>bold red</a:t>
            </a:r>
            <a:r>
              <a:rPr lang="en-US" sz="2000" i="1" kern="0" dirty="0" smtClean="0"/>
              <a:t>.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i="1" kern="0" dirty="0" smtClean="0"/>
              <a:t>Hovering over </a:t>
            </a:r>
            <a:r>
              <a:rPr lang="en-US" sz="2000" i="1" kern="0" dirty="0"/>
              <a:t>the</a:t>
            </a:r>
            <a:r>
              <a:rPr lang="en-US" sz="2000" b="1" i="1" kern="0" dirty="0" smtClean="0">
                <a:solidFill>
                  <a:srgbClr val="C00000"/>
                </a:solidFill>
              </a:rPr>
              <a:t> warning icon</a:t>
            </a:r>
            <a:r>
              <a:rPr lang="en-US" sz="2000" i="1" kern="0" dirty="0" smtClean="0"/>
              <a:t> </a:t>
            </a:r>
            <a:r>
              <a:rPr lang="en-US" sz="2000" b="1" kern="0" dirty="0" smtClean="0"/>
              <a:t>(</a:t>
            </a:r>
            <a:r>
              <a:rPr lang="en-US" sz="2000" i="1" kern="0" dirty="0" smtClean="0"/>
              <a:t>       </a:t>
            </a:r>
            <a:r>
              <a:rPr lang="en-US" sz="2000" b="1" kern="0" dirty="0" smtClean="0"/>
              <a:t>)</a:t>
            </a:r>
            <a:r>
              <a:rPr lang="en-US" sz="2000" b="1" i="1" kern="0" dirty="0" smtClean="0"/>
              <a:t> </a:t>
            </a:r>
            <a:r>
              <a:rPr lang="en-US" sz="2000" i="1" kern="0" dirty="0" smtClean="0"/>
              <a:t>in the information field produces a pop-up box that says "</a:t>
            </a:r>
            <a:r>
              <a:rPr lang="en-US" sz="2000" b="1" i="1" kern="0" dirty="0" smtClean="0">
                <a:solidFill>
                  <a:srgbClr val="0033CC"/>
                </a:solidFill>
              </a:rPr>
              <a:t>The resource is </a:t>
            </a:r>
            <a:r>
              <a:rPr lang="en-US" sz="2000" b="1" i="1" kern="0" dirty="0" err="1" smtClean="0">
                <a:solidFill>
                  <a:srgbClr val="0033CC"/>
                </a:solidFill>
              </a:rPr>
              <a:t>overallocated</a:t>
            </a:r>
            <a:r>
              <a:rPr lang="en-US" sz="2000" b="1" i="1" kern="0" dirty="0" smtClean="0">
                <a:solidFill>
                  <a:srgbClr val="0033CC"/>
                </a:solidFill>
              </a:rPr>
              <a:t> and should be leveled.</a:t>
            </a:r>
            <a:r>
              <a:rPr lang="en-US" sz="2000" i="1" kern="0" dirty="0" smtClean="0"/>
              <a:t>"</a:t>
            </a:r>
          </a:p>
          <a:p>
            <a:pPr>
              <a:spcBef>
                <a:spcPts val="0"/>
              </a:spcBef>
            </a:pPr>
            <a:endParaRPr lang="en-US" sz="1600" i="1" kern="0" dirty="0" smtClean="0"/>
          </a:p>
        </p:txBody>
      </p:sp>
      <p:sp>
        <p:nvSpPr>
          <p:cNvPr id="15" name="Rectangle 14"/>
          <p:cNvSpPr/>
          <p:nvPr/>
        </p:nvSpPr>
        <p:spPr>
          <a:xfrm>
            <a:off x="826943" y="2511058"/>
            <a:ext cx="401933" cy="447546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831" y="4905833"/>
            <a:ext cx="373931" cy="295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8659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phil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39" y="1004975"/>
            <a:ext cx="8724990" cy="335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304799" y="4681330"/>
            <a:ext cx="8338687" cy="1708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i="1" kern="0" dirty="0" smtClean="0"/>
              <a:t>The Resource Usage View, like the Resource Sheet View, highlights the names of </a:t>
            </a:r>
            <a:r>
              <a:rPr lang="en-US" sz="2000" i="1" kern="0" dirty="0" err="1" smtClean="0"/>
              <a:t>overallocated</a:t>
            </a:r>
            <a:r>
              <a:rPr lang="en-US" sz="2000" i="1" kern="0" dirty="0" smtClean="0"/>
              <a:t> resources in </a:t>
            </a:r>
            <a:r>
              <a:rPr lang="en-US" sz="2000" b="1" i="1" kern="0" dirty="0" smtClean="0">
                <a:solidFill>
                  <a:srgbClr val="C00000"/>
                </a:solidFill>
              </a:rPr>
              <a:t>bold red</a:t>
            </a:r>
            <a:r>
              <a:rPr lang="en-US" sz="2000" i="1" kern="0" dirty="0"/>
              <a:t> </a:t>
            </a:r>
            <a:r>
              <a:rPr lang="en-US" sz="2000" i="1" kern="0" dirty="0" smtClean="0"/>
              <a:t>and shows the warning </a:t>
            </a:r>
            <a:br>
              <a:rPr lang="en-US" sz="2000" i="1" kern="0" dirty="0" smtClean="0"/>
            </a:br>
            <a:r>
              <a:rPr lang="en-US" sz="2000" b="1" kern="0" dirty="0" smtClean="0"/>
              <a:t>( </a:t>
            </a:r>
            <a:r>
              <a:rPr lang="en-US" sz="2000" i="1" kern="0" dirty="0" smtClean="0"/>
              <a:t>     </a:t>
            </a:r>
            <a:r>
              <a:rPr lang="en-US" sz="2000" b="1" kern="0" dirty="0" smtClean="0"/>
              <a:t>) </a:t>
            </a:r>
            <a:r>
              <a:rPr lang="en-US" sz="2000" i="1" kern="0" dirty="0" smtClean="0"/>
              <a:t>icon in the information field.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i="1" kern="0" dirty="0" smtClean="0"/>
              <a:t>It also shows the total hours in the right-hand side of the windows, highlighting the </a:t>
            </a:r>
            <a:r>
              <a:rPr lang="en-US" sz="2000" i="1" kern="0" dirty="0" err="1" smtClean="0"/>
              <a:t>overallocated</a:t>
            </a:r>
            <a:r>
              <a:rPr lang="en-US" sz="2000" i="1" kern="0" dirty="0" smtClean="0"/>
              <a:t> time frame in </a:t>
            </a:r>
            <a:r>
              <a:rPr lang="en-US" sz="2000" b="1" i="1" kern="0" dirty="0" smtClean="0">
                <a:solidFill>
                  <a:srgbClr val="C00000"/>
                </a:solidFill>
              </a:rPr>
              <a:t>red</a:t>
            </a:r>
            <a:r>
              <a:rPr lang="en-US" sz="1800" i="1" kern="0" dirty="0" smtClean="0">
                <a:solidFill>
                  <a:srgbClr val="C00000"/>
                </a:solidFill>
              </a:rPr>
              <a:t>.</a:t>
            </a:r>
          </a:p>
          <a:p>
            <a:pPr>
              <a:spcBef>
                <a:spcPts val="0"/>
              </a:spcBef>
            </a:pPr>
            <a:endParaRPr lang="en-US" sz="1600" i="1" kern="0" dirty="0" smtClean="0"/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10" y="5356341"/>
            <a:ext cx="350340" cy="27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42943"/>
          </a:xfrm>
        </p:spPr>
        <p:txBody>
          <a:bodyPr/>
          <a:lstStyle/>
          <a:p>
            <a:r>
              <a:rPr lang="en-US" sz="3200" dirty="0" err="1" smtClean="0"/>
              <a:t>Overallocation</a:t>
            </a:r>
            <a:r>
              <a:rPr lang="en-US" sz="3200" dirty="0" smtClean="0"/>
              <a:t>: Resource </a:t>
            </a:r>
            <a:r>
              <a:rPr lang="en-US" sz="3200" dirty="0"/>
              <a:t>Usage </a:t>
            </a:r>
            <a:r>
              <a:rPr lang="en-US" sz="3200" dirty="0" smtClean="0">
                <a:solidFill>
                  <a:srgbClr val="000000"/>
                </a:solidFill>
              </a:rPr>
              <a:t>View</a:t>
            </a:r>
            <a:endParaRPr lang="en-US" sz="4800" dirty="0"/>
          </a:p>
        </p:txBody>
      </p:sp>
      <p:sp>
        <p:nvSpPr>
          <p:cNvPr id="15" name="Rectangle 14"/>
          <p:cNvSpPr/>
          <p:nvPr/>
        </p:nvSpPr>
        <p:spPr>
          <a:xfrm>
            <a:off x="7103661" y="2538610"/>
            <a:ext cx="569348" cy="370544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264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phil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30" y="917850"/>
            <a:ext cx="7894984" cy="471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304799" y="5765504"/>
            <a:ext cx="8338687" cy="721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i="1" kern="0" dirty="0" smtClean="0"/>
              <a:t>This view highlights the names of </a:t>
            </a:r>
            <a:r>
              <a:rPr lang="en-US" sz="1800" i="1" kern="0" dirty="0" err="1" smtClean="0"/>
              <a:t>overallocated</a:t>
            </a:r>
            <a:r>
              <a:rPr lang="en-US" sz="1800" i="1" kern="0" dirty="0" smtClean="0"/>
              <a:t> resources in </a:t>
            </a:r>
            <a:r>
              <a:rPr lang="en-US" sz="1800" b="1" i="1" kern="0" dirty="0" smtClean="0">
                <a:solidFill>
                  <a:srgbClr val="C00000"/>
                </a:solidFill>
              </a:rPr>
              <a:t>bold red</a:t>
            </a:r>
            <a:r>
              <a:rPr lang="en-US" sz="1800" i="1" kern="0" dirty="0"/>
              <a:t> </a:t>
            </a:r>
            <a:r>
              <a:rPr lang="en-US" sz="1800" i="1" kern="0" dirty="0" smtClean="0"/>
              <a:t>and adds </a:t>
            </a:r>
            <a:r>
              <a:rPr lang="en-US" sz="1800" i="1" kern="0" dirty="0" smtClean="0">
                <a:solidFill>
                  <a:srgbClr val="C00000"/>
                </a:solidFill>
              </a:rPr>
              <a:t>thin red stripes </a:t>
            </a:r>
            <a:r>
              <a:rPr lang="en-US" sz="1800" i="1" kern="0" dirty="0"/>
              <a:t>to the top and bottom of </a:t>
            </a:r>
            <a:r>
              <a:rPr lang="en-US" sz="1800" i="1" kern="0" dirty="0" smtClean="0"/>
              <a:t>rectangles for </a:t>
            </a:r>
            <a:r>
              <a:rPr lang="en-US" sz="1800" i="1" kern="0" dirty="0" err="1" smtClean="0"/>
              <a:t>overallocated</a:t>
            </a:r>
            <a:r>
              <a:rPr lang="en-US" sz="1800" i="1" kern="0" dirty="0" smtClean="0"/>
              <a:t> tasks</a:t>
            </a:r>
            <a:endParaRPr lang="en-US" sz="1800" i="1" kern="0" dirty="0"/>
          </a:p>
          <a:p>
            <a:pPr>
              <a:spcBef>
                <a:spcPts val="0"/>
              </a:spcBef>
            </a:pPr>
            <a:endParaRPr lang="en-US" sz="1600" i="1" kern="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42943"/>
          </a:xfrm>
        </p:spPr>
        <p:txBody>
          <a:bodyPr/>
          <a:lstStyle/>
          <a:p>
            <a:r>
              <a:rPr lang="en-US" sz="3200" dirty="0" err="1" smtClean="0"/>
              <a:t>Overallocation</a:t>
            </a:r>
            <a:r>
              <a:rPr lang="en-US" sz="3200" dirty="0" smtClean="0"/>
              <a:t>: Team Planner </a:t>
            </a:r>
            <a:r>
              <a:rPr lang="en-US" sz="3200" dirty="0" smtClean="0">
                <a:solidFill>
                  <a:srgbClr val="000000"/>
                </a:solidFill>
              </a:rPr>
              <a:t>View</a:t>
            </a:r>
            <a:endParaRPr lang="en-US" sz="4800" dirty="0"/>
          </a:p>
        </p:txBody>
      </p:sp>
      <p:sp>
        <p:nvSpPr>
          <p:cNvPr id="13" name="Rectangle 12"/>
          <p:cNvSpPr/>
          <p:nvPr/>
        </p:nvSpPr>
        <p:spPr>
          <a:xfrm>
            <a:off x="786823" y="3161928"/>
            <a:ext cx="1410875" cy="678402"/>
          </a:xfrm>
          <a:prstGeom prst="rect">
            <a:avLst/>
          </a:prstGeom>
          <a:noFill/>
          <a:ln w="635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7589626" y="3347200"/>
            <a:ext cx="490888" cy="240631"/>
          </a:xfrm>
          <a:prstGeom prst="straightConnector1">
            <a:avLst/>
          </a:prstGeom>
          <a:noFill/>
          <a:ln w="63500">
            <a:solidFill>
              <a:srgbClr val="C00000"/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7589626" y="3587832"/>
            <a:ext cx="490888" cy="417638"/>
          </a:xfrm>
          <a:prstGeom prst="straightConnector1">
            <a:avLst/>
          </a:prstGeom>
          <a:noFill/>
          <a:ln w="63500">
            <a:solidFill>
              <a:srgbClr val="C00000"/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209812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84678"/>
          </a:xfrm>
        </p:spPr>
        <p:txBody>
          <a:bodyPr/>
          <a:lstStyle/>
          <a:p>
            <a:r>
              <a:rPr lang="en-US" sz="3200" dirty="0" smtClean="0"/>
              <a:t>Managing </a:t>
            </a:r>
            <a:r>
              <a:rPr lang="en-US" sz="3200" dirty="0" err="1" smtClean="0"/>
              <a:t>Overallocation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010" y="969484"/>
            <a:ext cx="8417467" cy="5219560"/>
          </a:xfrm>
        </p:spPr>
        <p:txBody>
          <a:bodyPr/>
          <a:lstStyle/>
          <a:p>
            <a:pPr marL="288925" indent="-28892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err="1" smtClean="0"/>
              <a:t>Overallocation</a:t>
            </a:r>
            <a:r>
              <a:rPr lang="en-US" sz="2000" dirty="0" smtClean="0"/>
              <a:t> can be </a:t>
            </a:r>
            <a:r>
              <a:rPr lang="en-US" sz="2000" b="1" dirty="0" smtClean="0">
                <a:solidFill>
                  <a:srgbClr val="002060"/>
                </a:solidFill>
              </a:rPr>
              <a:t>ignored</a:t>
            </a:r>
            <a:r>
              <a:rPr lang="en-US" sz="2000" dirty="0" smtClean="0"/>
              <a:t>:  i.e., by requiring overtime.</a:t>
            </a:r>
          </a:p>
          <a:p>
            <a:pPr marL="288925" indent="-28892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err="1"/>
              <a:t>Overallocation</a:t>
            </a:r>
            <a:r>
              <a:rPr lang="en-US" sz="2000" dirty="0"/>
              <a:t> can </a:t>
            </a:r>
            <a:r>
              <a:rPr lang="en-US" sz="2000" dirty="0" smtClean="0"/>
              <a:t>be "</a:t>
            </a:r>
            <a:r>
              <a:rPr lang="en-US" sz="2000" b="1" dirty="0" smtClean="0">
                <a:solidFill>
                  <a:srgbClr val="002060"/>
                </a:solidFill>
              </a:rPr>
              <a:t>eliminated"</a:t>
            </a:r>
            <a:r>
              <a:rPr lang="en-US" sz="2000" dirty="0" smtClean="0"/>
              <a:t> by </a:t>
            </a:r>
            <a:r>
              <a:rPr lang="en-US" sz="2000" b="1" dirty="0">
                <a:solidFill>
                  <a:srgbClr val="002060"/>
                </a:solidFill>
              </a:rPr>
              <a:t>extending the </a:t>
            </a:r>
            <a:r>
              <a:rPr lang="en-US" sz="2000" b="1" dirty="0" smtClean="0">
                <a:solidFill>
                  <a:srgbClr val="002060"/>
                </a:solidFill>
              </a:rPr>
              <a:t>work week</a:t>
            </a:r>
            <a:r>
              <a:rPr lang="en-US" sz="2000" dirty="0" smtClean="0"/>
              <a:t>.  </a:t>
            </a:r>
          </a:p>
          <a:p>
            <a:pPr marL="688975" lvl="1" indent="-28892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Project defaults to M-F, 8-12 am/1-5 pm work week</a:t>
            </a:r>
          </a:p>
          <a:p>
            <a:pPr marL="688975" lvl="1" indent="-28892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Calendar management will be addressed later in the semester</a:t>
            </a:r>
          </a:p>
          <a:p>
            <a:pPr marL="688975" lvl="1" indent="-288925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i="1" dirty="0" smtClean="0"/>
              <a:t>As a rule, forced overtime should be avoided.</a:t>
            </a:r>
          </a:p>
          <a:p>
            <a:pPr marL="285750" indent="-28575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err="1"/>
              <a:t>Overallocation</a:t>
            </a:r>
            <a:r>
              <a:rPr lang="en-US" sz="2000" dirty="0"/>
              <a:t> can </a:t>
            </a:r>
            <a:r>
              <a:rPr lang="en-US" sz="2000" dirty="0" smtClean="0"/>
              <a:t>be </a:t>
            </a:r>
            <a:r>
              <a:rPr lang="en-US" sz="2000" b="1" dirty="0">
                <a:solidFill>
                  <a:srgbClr val="002060"/>
                </a:solidFill>
              </a:rPr>
              <a:t>eliminated</a:t>
            </a:r>
            <a:r>
              <a:rPr lang="en-US" sz="2000" dirty="0" smtClean="0"/>
              <a:t> by </a:t>
            </a:r>
            <a:r>
              <a:rPr lang="en-US" sz="2000" b="1" dirty="0">
                <a:solidFill>
                  <a:srgbClr val="002060"/>
                </a:solidFill>
              </a:rPr>
              <a:t>reducing % of employee effort</a:t>
            </a:r>
          </a:p>
          <a:p>
            <a:pPr marL="685800"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Works if full-time effort (default in Project) isn't really required</a:t>
            </a:r>
          </a:p>
          <a:p>
            <a:pPr marL="285750" indent="-28575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err="1"/>
              <a:t>Overallocation</a:t>
            </a:r>
            <a:r>
              <a:rPr lang="en-US" sz="2000" dirty="0"/>
              <a:t> can be </a:t>
            </a:r>
            <a:r>
              <a:rPr lang="en-US" sz="2000" b="1" dirty="0">
                <a:solidFill>
                  <a:srgbClr val="002060"/>
                </a:solidFill>
              </a:rPr>
              <a:t>eliminated</a:t>
            </a:r>
            <a:r>
              <a:rPr lang="en-US" sz="2000" dirty="0"/>
              <a:t> by </a:t>
            </a:r>
            <a:r>
              <a:rPr lang="en-US" sz="2000" b="1" dirty="0" smtClean="0">
                <a:solidFill>
                  <a:srgbClr val="002060"/>
                </a:solidFill>
              </a:rPr>
              <a:t>increasing resource allocation</a:t>
            </a:r>
          </a:p>
          <a:p>
            <a:pPr marL="685800"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Strategy known as </a:t>
            </a:r>
            <a:r>
              <a:rPr lang="en-US" sz="2000" b="1" i="1" dirty="0">
                <a:solidFill>
                  <a:srgbClr val="002060"/>
                </a:solidFill>
                <a:ea typeface="+mn-ea"/>
                <a:cs typeface="+mn-cs"/>
              </a:rPr>
              <a:t>crashing</a:t>
            </a:r>
            <a:r>
              <a:rPr lang="en-US" sz="2000" dirty="0" smtClean="0"/>
              <a:t> a schedule</a:t>
            </a:r>
          </a:p>
          <a:p>
            <a:pPr marL="685800"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Works if task is effort-centric; fails (e.g.) for time lost to meetings</a:t>
            </a:r>
            <a:endParaRPr lang="en-US" sz="2000" dirty="0"/>
          </a:p>
          <a:p>
            <a:pPr marL="285750" indent="-28575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err="1"/>
              <a:t>Overallocation</a:t>
            </a:r>
            <a:r>
              <a:rPr lang="en-US" sz="2000" dirty="0"/>
              <a:t> can be </a:t>
            </a:r>
            <a:r>
              <a:rPr lang="en-US" sz="2000" b="1" dirty="0">
                <a:solidFill>
                  <a:srgbClr val="002060"/>
                </a:solidFill>
              </a:rPr>
              <a:t>eliminated</a:t>
            </a:r>
            <a:r>
              <a:rPr lang="en-US" sz="2000" dirty="0"/>
              <a:t> by </a:t>
            </a:r>
            <a:r>
              <a:rPr lang="en-US" sz="2000" b="1" dirty="0" smtClean="0">
                <a:solidFill>
                  <a:srgbClr val="002060"/>
                </a:solidFill>
              </a:rPr>
              <a:t>increasing the schedule, </a:t>
            </a:r>
            <a:r>
              <a:rPr lang="en-US" sz="2000" dirty="0" smtClean="0"/>
              <a:t>on</a:t>
            </a:r>
          </a:p>
          <a:p>
            <a:pPr marL="685800"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a per-task basis, or</a:t>
            </a:r>
          </a:p>
          <a:p>
            <a:pPr marL="685800"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a</a:t>
            </a:r>
            <a:r>
              <a:rPr lang="en-US" sz="2000" dirty="0" smtClean="0"/>
              <a:t>cross the project as a whole</a:t>
            </a:r>
          </a:p>
          <a:p>
            <a:pPr marL="685800"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Works in absence of deadlines, or if deadlines are soft</a:t>
            </a:r>
          </a:p>
          <a:p>
            <a:pPr marL="28575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i="1" dirty="0" smtClean="0">
                <a:solidFill>
                  <a:srgbClr val="FF0000"/>
                </a:solidFill>
              </a:rPr>
              <a:t>Different strategies work better for different situations</a:t>
            </a:r>
          </a:p>
          <a:p>
            <a:pPr marL="688975" lvl="1" indent="-288925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52600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phil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94" y="1124909"/>
            <a:ext cx="8577041" cy="270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649387"/>
          </a:xfrm>
        </p:spPr>
        <p:txBody>
          <a:bodyPr/>
          <a:lstStyle/>
          <a:p>
            <a:r>
              <a:rPr lang="en-US" sz="3000" dirty="0" err="1"/>
              <a:t>Overallocation</a:t>
            </a:r>
            <a:r>
              <a:rPr lang="en-US" sz="3000" dirty="0"/>
              <a:t> Mgmt</a:t>
            </a:r>
            <a:r>
              <a:rPr lang="en-US" sz="3000" dirty="0" smtClean="0"/>
              <a:t>.:  Partial Allocations</a:t>
            </a:r>
            <a:endParaRPr lang="en-US" sz="30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96031" y="4115060"/>
            <a:ext cx="8229600" cy="226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i="1" kern="0" dirty="0" smtClean="0">
                <a:solidFill>
                  <a:srgbClr val="000000"/>
                </a:solidFill>
              </a:rPr>
              <a:t>Non-default resource allocations—i.e., allocations of other than 100%--can be specified by enclosing them in square brackets following the reference to the resource in the </a:t>
            </a:r>
            <a:r>
              <a:rPr lang="en-US" sz="2000" b="1" i="1" kern="0" dirty="0" smtClean="0">
                <a:solidFill>
                  <a:srgbClr val="000000"/>
                </a:solidFill>
              </a:rPr>
              <a:t>resource names</a:t>
            </a:r>
            <a:r>
              <a:rPr lang="en-US" sz="2000" i="1" kern="0" dirty="0" smtClean="0">
                <a:solidFill>
                  <a:srgbClr val="000000"/>
                </a:solidFill>
              </a:rPr>
              <a:t> field.</a:t>
            </a:r>
          </a:p>
          <a:p>
            <a:pPr marL="0" indent="0">
              <a:buNone/>
            </a:pPr>
            <a:r>
              <a:rPr lang="en-US" sz="2000" i="1" kern="0" dirty="0" smtClean="0">
                <a:solidFill>
                  <a:srgbClr val="000000"/>
                </a:solidFill>
              </a:rPr>
              <a:t>Here, assigning person 1 60% time on task 1 and 40% time on task 2 eliminates the </a:t>
            </a:r>
            <a:r>
              <a:rPr lang="en-US" sz="2000" i="1" kern="0" dirty="0" err="1" smtClean="0">
                <a:solidFill>
                  <a:srgbClr val="000000"/>
                </a:solidFill>
              </a:rPr>
              <a:t>overallocation</a:t>
            </a:r>
            <a:r>
              <a:rPr lang="en-US" sz="2000" i="1" kern="0" dirty="0" smtClean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5233013" y="2374354"/>
            <a:ext cx="998822" cy="558339"/>
          </a:xfrm>
          <a:prstGeom prst="rect">
            <a:avLst/>
          </a:prstGeom>
          <a:noFill/>
          <a:ln w="635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955176" y="2365567"/>
            <a:ext cx="864670" cy="558339"/>
          </a:xfrm>
          <a:prstGeom prst="rect">
            <a:avLst/>
          </a:prstGeom>
          <a:noFill/>
          <a:ln w="635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8815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8509</TotalTime>
  <Words>2912</Words>
  <Application>Microsoft Office PowerPoint</Application>
  <PresentationFormat>On-screen Show (4:3)</PresentationFormat>
  <Paragraphs>475</Paragraphs>
  <Slides>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Default Design</vt:lpstr>
      <vt:lpstr>Microsoft Project 2010 –  Introduction, Part 2</vt:lpstr>
      <vt:lpstr>This Presentation's Structure</vt:lpstr>
      <vt:lpstr>Overallocation</vt:lpstr>
      <vt:lpstr>Overallocation: Gantt Chart View</vt:lpstr>
      <vt:lpstr>Overallocation: Resource Sheet View</vt:lpstr>
      <vt:lpstr>Overallocation: Resource Usage View</vt:lpstr>
      <vt:lpstr>Overallocation: Team Planner View</vt:lpstr>
      <vt:lpstr>Managing Overallocation</vt:lpstr>
      <vt:lpstr>Overallocation Mgmt.:  Partial Allocations</vt:lpstr>
      <vt:lpstr>Overallocation Mgmt.:  Partial Allocations</vt:lpstr>
      <vt:lpstr>Overallocation Mgmt.: Adding Resources, Take 1</vt:lpstr>
      <vt:lpstr>Overallocation Mgmt.: Adding Resources, Take 1</vt:lpstr>
      <vt:lpstr>Overallocation Mgmt.: Adding Resources, Take 2</vt:lpstr>
      <vt:lpstr>Overallocation Mgmt.: Stepwise Levelling, Take 1</vt:lpstr>
      <vt:lpstr>Overallocation Mgmt.: Stepwise Levelling, Take 1</vt:lpstr>
      <vt:lpstr>Overallocation Mgmt.: Stepwise Levelling, Take 2</vt:lpstr>
      <vt:lpstr>Overallocation Mgmt.: Stepwise Levelling, Take 2</vt:lpstr>
      <vt:lpstr>Overallocation Mgmt.: Stepwise Levelling, Take 2</vt:lpstr>
      <vt:lpstr>Overallocation Mgmt.: Stepwise Levelling, Take 2</vt:lpstr>
      <vt:lpstr>Overallocation Mgmt.: Stepwise Levelling, Take 2</vt:lpstr>
      <vt:lpstr>Overallocation Mgmt.: Auto Levelling, Take 1</vt:lpstr>
      <vt:lpstr>Overallocation Mgmt.: Auto Levelling, Take 2</vt:lpstr>
      <vt:lpstr>Overallocation Mgmt.: Auto Levelling, Take 2</vt:lpstr>
      <vt:lpstr>Duration, Units, Work  (D/ U/ W)</vt:lpstr>
      <vt:lpstr>Duration, Units, Work in Manual Scheduling</vt:lpstr>
      <vt:lpstr>Duration, Units, Work in Manual Scheduling</vt:lpstr>
      <vt:lpstr>Duration, Units, Work in Manual Scheduling</vt:lpstr>
      <vt:lpstr>Auto Scheduling</vt:lpstr>
      <vt:lpstr>Auto Scheduling</vt:lpstr>
      <vt:lpstr>Auto Scheduling</vt:lpstr>
      <vt:lpstr>Auto Scheduling Modes</vt:lpstr>
      <vt:lpstr>Auto Scheduling by Example: Fixed Duration</vt:lpstr>
      <vt:lpstr>Fixed Duration Scheduling: Increased Work</vt:lpstr>
      <vt:lpstr>Fixed Duration Scheduling: Reduced Work</vt:lpstr>
      <vt:lpstr>Fixed Duration Scheduling: Increased Units</vt:lpstr>
      <vt:lpstr>Fixed Duration Scheduling: Reduced Units</vt:lpstr>
      <vt:lpstr>Fixed Duration Scheduling: Increased Duration</vt:lpstr>
      <vt:lpstr>Fixed Duration Scheduling: Reduced Duration</vt:lpstr>
      <vt:lpstr>Fixed Duration Scheduling,  Changing the Number of Resources</vt:lpstr>
      <vt:lpstr>Fixed Duration Scheduling: Adding Resources, Case 1</vt:lpstr>
      <vt:lpstr>Fixed Duration Scheduling: Removing Resources, Case 1</vt:lpstr>
      <vt:lpstr>Fixed Duration Scheduling: Adding Resources, Case 2</vt:lpstr>
      <vt:lpstr>Fixed Duration Scheduling: Removing Resources, Case 2</vt:lpstr>
      <vt:lpstr>Auto-Scheduling: Responses to Changes in Duration, Units, or Work, with Constant Num. of Resources</vt:lpstr>
      <vt:lpstr>Responses to Changes in Number of Resources</vt:lpstr>
      <vt:lpstr>Auto Scheduling Made Simple</vt:lpstr>
      <vt:lpstr>Scheduling Modes: Recommendations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Software Project Management</dc:title>
  <dc:creator>Phil</dc:creator>
  <cp:lastModifiedBy>phil</cp:lastModifiedBy>
  <cp:revision>443</cp:revision>
  <dcterms:created xsi:type="dcterms:W3CDTF">2011-08-26T07:45:47Z</dcterms:created>
  <dcterms:modified xsi:type="dcterms:W3CDTF">2014-08-24T14:55:07Z</dcterms:modified>
</cp:coreProperties>
</file>